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7"/>
  </p:notesMasterIdLst>
  <p:sldIdLst>
    <p:sldId id="256" r:id="rId2"/>
    <p:sldId id="257" r:id="rId3"/>
    <p:sldId id="276" r:id="rId4"/>
    <p:sldId id="259" r:id="rId5"/>
    <p:sldId id="277" r:id="rId6"/>
    <p:sldId id="260" r:id="rId7"/>
    <p:sldId id="273" r:id="rId8"/>
    <p:sldId id="268" r:id="rId9"/>
    <p:sldId id="274" r:id="rId10"/>
    <p:sldId id="261" r:id="rId11"/>
    <p:sldId id="298" r:id="rId12"/>
    <p:sldId id="278" r:id="rId13"/>
    <p:sldId id="311" r:id="rId14"/>
    <p:sldId id="275" r:id="rId15"/>
    <p:sldId id="310" r:id="rId16"/>
    <p:sldId id="309" r:id="rId17"/>
    <p:sldId id="308" r:id="rId18"/>
    <p:sldId id="262" r:id="rId19"/>
    <p:sldId id="302" r:id="rId20"/>
    <p:sldId id="301" r:id="rId21"/>
    <p:sldId id="279" r:id="rId22"/>
    <p:sldId id="270" r:id="rId23"/>
    <p:sldId id="303" r:id="rId24"/>
    <p:sldId id="280" r:id="rId25"/>
    <p:sldId id="304" r:id="rId26"/>
    <p:sldId id="305" r:id="rId27"/>
    <p:sldId id="306" r:id="rId28"/>
    <p:sldId id="271" r:id="rId29"/>
    <p:sldId id="312" r:id="rId30"/>
    <p:sldId id="281" r:id="rId31"/>
    <p:sldId id="313" r:id="rId32"/>
    <p:sldId id="314" r:id="rId33"/>
    <p:sldId id="282" r:id="rId34"/>
    <p:sldId id="287" r:id="rId35"/>
    <p:sldId id="283" r:id="rId36"/>
    <p:sldId id="288" r:id="rId37"/>
    <p:sldId id="284" r:id="rId38"/>
    <p:sldId id="289" r:id="rId39"/>
    <p:sldId id="285" r:id="rId40"/>
    <p:sldId id="286" r:id="rId41"/>
    <p:sldId id="290" r:id="rId42"/>
    <p:sldId id="315" r:id="rId43"/>
    <p:sldId id="316" r:id="rId44"/>
    <p:sldId id="317" r:id="rId45"/>
    <p:sldId id="318" r:id="rId46"/>
    <p:sldId id="267" r:id="rId47"/>
    <p:sldId id="300" r:id="rId48"/>
    <p:sldId id="299" r:id="rId49"/>
    <p:sldId id="292" r:id="rId50"/>
    <p:sldId id="295" r:id="rId51"/>
    <p:sldId id="296" r:id="rId52"/>
    <p:sldId id="291" r:id="rId53"/>
    <p:sldId id="294" r:id="rId54"/>
    <p:sldId id="307" r:id="rId55"/>
    <p:sldId id="297" r:id="rId5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0069"/>
    <a:srgbClr val="48001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0" autoAdjust="0"/>
    <p:restoredTop sz="94660"/>
  </p:normalViewPr>
  <p:slideViewPr>
    <p:cSldViewPr>
      <p:cViewPr varScale="1">
        <p:scale>
          <a:sx n="65" d="100"/>
          <a:sy n="65" d="100"/>
        </p:scale>
        <p:origin x="-588"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C7996F-97C5-4A98-B3D0-9231C6A37EA5}" type="datetimeFigureOut">
              <a:rPr lang="es-ES" smtClean="0"/>
              <a:pPr/>
              <a:t>10/03/2011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E72430-691F-402F-8A34-69DC8FCF58D4}"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23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24</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25</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26</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27</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28</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29</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3</a:t>
            </a:fld>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30</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31</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32</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33</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34</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35</a:t>
            </a:fld>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36</a:t>
            </a:fld>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37</a:t>
            </a:fld>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38</a:t>
            </a:fld>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39</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4</a:t>
            </a:fld>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40</a:t>
            </a:fld>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41</a:t>
            </a:fld>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42</a:t>
            </a:fld>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43</a:t>
            </a:fld>
            <a:endParaRPr lang="es-E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44</a:t>
            </a:fld>
            <a:endParaRPr lang="es-E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45</a:t>
            </a:fld>
            <a:endParaRPr lang="es-E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46</a:t>
            </a:fld>
            <a:endParaRPr lang="es-E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47</a:t>
            </a:fld>
            <a:endParaRPr lang="es-E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48</a:t>
            </a:fld>
            <a:endParaRPr lang="es-E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49</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5</a:t>
            </a:fld>
            <a:endParaRPr lang="es-E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50</a:t>
            </a:fld>
            <a:endParaRPr lang="es-E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51</a:t>
            </a:fld>
            <a:endParaRPr lang="es-E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52</a:t>
            </a:fld>
            <a:endParaRPr lang="es-E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53</a:t>
            </a:fld>
            <a:endParaRPr lang="es-E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54</a:t>
            </a:fld>
            <a:endParaRPr lang="es-E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55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FE72430-691F-402F-8A34-69DC8FCF58D4}"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34B20427-84F7-4CB8-8819-EEB7F4A3D215}" type="datetimeFigureOut">
              <a:rPr lang="es-ES" smtClean="0"/>
              <a:pPr/>
              <a:t>10/03/2011</a:t>
            </a:fld>
            <a:endParaRPr lang="es-E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78CCD63F-6018-4E6F-ABE0-1360587C1919}"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4B20427-84F7-4CB8-8819-EEB7F4A3D215}" type="datetimeFigureOut">
              <a:rPr lang="es-ES" smtClean="0"/>
              <a:pPr/>
              <a:t>10/03/2011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8CCD63F-6018-4E6F-ABE0-1360587C1919}"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4B20427-84F7-4CB8-8819-EEB7F4A3D215}" type="datetimeFigureOut">
              <a:rPr lang="es-ES" smtClean="0"/>
              <a:pPr/>
              <a:t>10/03/2011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8CCD63F-6018-4E6F-ABE0-1360587C1919}"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34B20427-84F7-4CB8-8819-EEB7F4A3D215}" type="datetimeFigureOut">
              <a:rPr lang="es-ES" smtClean="0"/>
              <a:pPr/>
              <a:t>10/03/2011</a:t>
            </a:fld>
            <a:endParaRPr lang="es-ES"/>
          </a:p>
        </p:txBody>
      </p:sp>
      <p:sp>
        <p:nvSpPr>
          <p:cNvPr id="9" name="8 Marcador de número de diapositiva"/>
          <p:cNvSpPr>
            <a:spLocks noGrp="1"/>
          </p:cNvSpPr>
          <p:nvPr>
            <p:ph type="sldNum" sz="quarter" idx="15"/>
          </p:nvPr>
        </p:nvSpPr>
        <p:spPr/>
        <p:txBody>
          <a:bodyPr rtlCol="0"/>
          <a:lstStyle/>
          <a:p>
            <a:fld id="{78CCD63F-6018-4E6F-ABE0-1360587C1919}" type="slidenum">
              <a:rPr lang="es-ES" smtClean="0"/>
              <a:pPr/>
              <a:t>‹Nº›</a:t>
            </a:fld>
            <a:endParaRPr lang="es-ES"/>
          </a:p>
        </p:txBody>
      </p:sp>
      <p:sp>
        <p:nvSpPr>
          <p:cNvPr id="10" name="9 Marcador de pie de página"/>
          <p:cNvSpPr>
            <a:spLocks noGrp="1"/>
          </p:cNvSpPr>
          <p:nvPr>
            <p:ph type="ftr" sz="quarter" idx="16"/>
          </p:nvPr>
        </p:nvSpPr>
        <p:spPr/>
        <p:txBody>
          <a:bodyPr rtlCol="0"/>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34B20427-84F7-4CB8-8819-EEB7F4A3D215}" type="datetimeFigureOut">
              <a:rPr lang="es-ES" smtClean="0"/>
              <a:pPr/>
              <a:t>10/03/2011</a:t>
            </a:fld>
            <a:endParaRPr lang="es-E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78CCD63F-6018-4E6F-ABE0-1360587C1919}"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34B20427-84F7-4CB8-8819-EEB7F4A3D215}" type="datetimeFigureOut">
              <a:rPr lang="es-ES" smtClean="0"/>
              <a:pPr/>
              <a:t>10/03/2011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8CCD63F-6018-4E6F-ABE0-1360587C1919}" type="slidenum">
              <a:rPr lang="es-ES" smtClean="0"/>
              <a:pPr/>
              <a:t>‹Nº›</a:t>
            </a:fld>
            <a:endParaRPr lang="es-E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34B20427-84F7-4CB8-8819-EEB7F4A3D215}" type="datetimeFigureOut">
              <a:rPr lang="es-ES" smtClean="0"/>
              <a:pPr/>
              <a:t>10/03/2011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78CCD63F-6018-4E6F-ABE0-1360587C1919}" type="slidenum">
              <a:rPr lang="es-ES" smtClean="0"/>
              <a:pPr/>
              <a:t>‹Nº›</a:t>
            </a:fld>
            <a:endParaRPr lang="es-E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34B20427-84F7-4CB8-8819-EEB7F4A3D215}" type="datetimeFigureOut">
              <a:rPr lang="es-ES" smtClean="0"/>
              <a:pPr/>
              <a:t>10/03/2011</a:t>
            </a:fld>
            <a:endParaRPr lang="es-ES"/>
          </a:p>
        </p:txBody>
      </p:sp>
      <p:sp>
        <p:nvSpPr>
          <p:cNvPr id="7" name="6 Marcador de número de diapositiva"/>
          <p:cNvSpPr>
            <a:spLocks noGrp="1"/>
          </p:cNvSpPr>
          <p:nvPr>
            <p:ph type="sldNum" sz="quarter" idx="11"/>
          </p:nvPr>
        </p:nvSpPr>
        <p:spPr/>
        <p:txBody>
          <a:bodyPr rtlCol="0"/>
          <a:lstStyle/>
          <a:p>
            <a:fld id="{78CCD63F-6018-4E6F-ABE0-1360587C1919}" type="slidenum">
              <a:rPr lang="es-ES" smtClean="0"/>
              <a:pPr/>
              <a:t>‹Nº›</a:t>
            </a:fld>
            <a:endParaRPr lang="es-ES"/>
          </a:p>
        </p:txBody>
      </p:sp>
      <p:sp>
        <p:nvSpPr>
          <p:cNvPr id="8" name="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4B20427-84F7-4CB8-8819-EEB7F4A3D215}" type="datetimeFigureOut">
              <a:rPr lang="es-ES" smtClean="0"/>
              <a:pPr/>
              <a:t>10/03/2011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78CCD63F-6018-4E6F-ABE0-1360587C1919}"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34B20427-84F7-4CB8-8819-EEB7F4A3D215}" type="datetimeFigureOut">
              <a:rPr lang="es-ES" smtClean="0"/>
              <a:pPr/>
              <a:t>10/03/2011</a:t>
            </a:fld>
            <a:endParaRPr lang="es-ES"/>
          </a:p>
        </p:txBody>
      </p:sp>
      <p:sp>
        <p:nvSpPr>
          <p:cNvPr id="22" name="21 Marcador de número de diapositiva"/>
          <p:cNvSpPr>
            <a:spLocks noGrp="1"/>
          </p:cNvSpPr>
          <p:nvPr>
            <p:ph type="sldNum" sz="quarter" idx="15"/>
          </p:nvPr>
        </p:nvSpPr>
        <p:spPr/>
        <p:txBody>
          <a:bodyPr rtlCol="0"/>
          <a:lstStyle/>
          <a:p>
            <a:fld id="{78CCD63F-6018-4E6F-ABE0-1360587C1919}" type="slidenum">
              <a:rPr lang="es-ES" smtClean="0"/>
              <a:pPr/>
              <a:t>‹Nº›</a:t>
            </a:fld>
            <a:endParaRPr lang="es-ES"/>
          </a:p>
        </p:txBody>
      </p:sp>
      <p:sp>
        <p:nvSpPr>
          <p:cNvPr id="23" name="22 Marcador de pie de página"/>
          <p:cNvSpPr>
            <a:spLocks noGrp="1"/>
          </p:cNvSpPr>
          <p:nvPr>
            <p:ph type="ftr" sz="quarter" idx="16"/>
          </p:nvPr>
        </p:nvSpPr>
        <p:spPr/>
        <p:txBody>
          <a:bodyPr rtlCol="0"/>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34B20427-84F7-4CB8-8819-EEB7F4A3D215}" type="datetimeFigureOut">
              <a:rPr lang="es-ES" smtClean="0"/>
              <a:pPr/>
              <a:t>10/03/2011</a:t>
            </a:fld>
            <a:endParaRPr lang="es-ES"/>
          </a:p>
        </p:txBody>
      </p:sp>
      <p:sp>
        <p:nvSpPr>
          <p:cNvPr id="18" name="17 Marcador de número de diapositiva"/>
          <p:cNvSpPr>
            <a:spLocks noGrp="1"/>
          </p:cNvSpPr>
          <p:nvPr>
            <p:ph type="sldNum" sz="quarter" idx="11"/>
          </p:nvPr>
        </p:nvSpPr>
        <p:spPr/>
        <p:txBody>
          <a:bodyPr rtlCol="0"/>
          <a:lstStyle/>
          <a:p>
            <a:fld id="{78CCD63F-6018-4E6F-ABE0-1360587C1919}" type="slidenum">
              <a:rPr lang="es-ES" smtClean="0"/>
              <a:pPr/>
              <a:t>‹Nº›</a:t>
            </a:fld>
            <a:endParaRPr lang="es-ES"/>
          </a:p>
        </p:txBody>
      </p:sp>
      <p:sp>
        <p:nvSpPr>
          <p:cNvPr id="21" name="20 Marcador de pie de página"/>
          <p:cNvSpPr>
            <a:spLocks noGrp="1"/>
          </p:cNvSpPr>
          <p:nvPr>
            <p:ph type="ftr" sz="quarter" idx="12"/>
          </p:nvPr>
        </p:nvSpPr>
        <p:spPr/>
        <p:txBody>
          <a:bodyPr rtlCol="0"/>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4B20427-84F7-4CB8-8819-EEB7F4A3D215}" type="datetimeFigureOut">
              <a:rPr lang="es-ES" smtClean="0"/>
              <a:pPr/>
              <a:t>10/03/2011</a:t>
            </a:fld>
            <a:endParaRPr lang="es-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8CCD63F-6018-4E6F-ABE0-1360587C1919}"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86000" y="476672"/>
            <a:ext cx="6172200" cy="2160240"/>
          </a:xfrm>
        </p:spPr>
        <p:txBody>
          <a:bodyPr>
            <a:normAutofit/>
          </a:bodyPr>
          <a:lstStyle/>
          <a:p>
            <a:r>
              <a:rPr lang="es-ES" sz="9000" b="0" dirty="0" err="1" smtClean="0">
                <a:solidFill>
                  <a:schemeClr val="accent4"/>
                </a:solidFill>
                <a:latin typeface="Jokerman" pitchFamily="82" charset="0"/>
              </a:rPr>
              <a:t>Unit</a:t>
            </a:r>
            <a:r>
              <a:rPr lang="es-ES" sz="9000" b="0" dirty="0" smtClean="0">
                <a:solidFill>
                  <a:schemeClr val="accent4"/>
                </a:solidFill>
                <a:latin typeface="Jokerman" pitchFamily="82" charset="0"/>
              </a:rPr>
              <a:t> 3</a:t>
            </a:r>
            <a:endParaRPr lang="es-ES" sz="9000" b="0" dirty="0">
              <a:solidFill>
                <a:schemeClr val="accent4"/>
              </a:solidFill>
              <a:latin typeface="Jokerman" pitchFamily="82" charset="0"/>
            </a:endParaRPr>
          </a:p>
        </p:txBody>
      </p:sp>
      <p:sp>
        <p:nvSpPr>
          <p:cNvPr id="3" name="2 Subtítulo"/>
          <p:cNvSpPr>
            <a:spLocks noGrp="1"/>
          </p:cNvSpPr>
          <p:nvPr>
            <p:ph type="subTitle" idx="1"/>
          </p:nvPr>
        </p:nvSpPr>
        <p:spPr>
          <a:xfrm>
            <a:off x="2267744" y="3645024"/>
            <a:ext cx="6624736" cy="2729898"/>
          </a:xfrm>
        </p:spPr>
        <p:txBody>
          <a:bodyPr>
            <a:normAutofit lnSpcReduction="10000"/>
          </a:bodyPr>
          <a:lstStyle/>
          <a:p>
            <a:pPr algn="r">
              <a:lnSpc>
                <a:spcPct val="150000"/>
              </a:lnSpc>
              <a:spcBef>
                <a:spcPts val="0"/>
              </a:spcBef>
            </a:pPr>
            <a:r>
              <a:rPr lang="es-ES" sz="6000" b="0" dirty="0" smtClean="0">
                <a:solidFill>
                  <a:schemeClr val="accent4"/>
                </a:solidFill>
                <a:latin typeface="Jokerman" pitchFamily="82" charset="0"/>
              </a:rPr>
              <a:t>NUTRITION AND DIGESTION</a:t>
            </a:r>
            <a:endParaRPr lang="es-ES" sz="6000" b="0" dirty="0">
              <a:solidFill>
                <a:schemeClr val="accent4"/>
              </a:solidFill>
              <a:latin typeface="Jokerman" pitchFamily="8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88640"/>
            <a:ext cx="8892480" cy="5976664"/>
          </a:xfrm>
        </p:spPr>
        <p:txBody>
          <a:bodyPr>
            <a:noAutofit/>
          </a:bodyPr>
          <a:lstStyle/>
          <a:p>
            <a:pPr algn="ctr">
              <a:lnSpc>
                <a:spcPct val="200000"/>
              </a:lnSpc>
            </a:pPr>
            <a:r>
              <a:rPr lang="es-ES" sz="6500" dirty="0" smtClean="0">
                <a:solidFill>
                  <a:schemeClr val="accent4"/>
                </a:solidFill>
                <a:latin typeface="Jokerman" pitchFamily="82" charset="0"/>
              </a:rPr>
              <a:t>3.4 THE SYSTEMS INVOLVED IN HUMAN NUTRITION</a:t>
            </a:r>
            <a:endParaRPr lang="es-ES" sz="6500" dirty="0">
              <a:solidFill>
                <a:schemeClr val="accent4"/>
              </a:solidFill>
              <a:latin typeface="Jokerman" pitchFamily="82"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16632"/>
            <a:ext cx="8147248" cy="6473952"/>
          </a:xfrm>
        </p:spPr>
        <p:txBody>
          <a:bodyPr>
            <a:noAutofit/>
          </a:bodyPr>
          <a:lstStyle/>
          <a:p>
            <a:pPr marL="7938" indent="-7938" algn="just">
              <a:lnSpc>
                <a:spcPct val="150000"/>
              </a:lnSpc>
              <a:spcBef>
                <a:spcPts val="0"/>
              </a:spcBef>
              <a:buNone/>
            </a:pP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processes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related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nutrition</a:t>
            </a:r>
            <a:r>
              <a:rPr lang="es-ES" sz="3600" dirty="0" smtClean="0">
                <a:solidFill>
                  <a:srgbClr val="002060"/>
                </a:solidFill>
                <a:latin typeface="Comic Sans MS" pitchFamily="66" charset="0"/>
              </a:rPr>
              <a:t> are </a:t>
            </a:r>
            <a:r>
              <a:rPr lang="es-ES" sz="3600" dirty="0" err="1" smtClean="0">
                <a:solidFill>
                  <a:srgbClr val="002060"/>
                </a:solidFill>
                <a:latin typeface="Comic Sans MS" pitchFamily="66" charset="0"/>
              </a:rPr>
              <a:t>carried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out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four</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organ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systems</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our</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body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digestive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system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respiratory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system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circulatory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system</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excretory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system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All</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these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systems</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processes</a:t>
            </a:r>
            <a:r>
              <a:rPr lang="es-ES" sz="3600" dirty="0" smtClean="0">
                <a:solidFill>
                  <a:srgbClr val="002060"/>
                </a:solidFill>
                <a:latin typeface="Comic Sans MS" pitchFamily="66" charset="0"/>
              </a:rPr>
              <a:t> are </a:t>
            </a:r>
            <a:r>
              <a:rPr lang="es-ES" sz="3600" dirty="0" err="1" smtClean="0">
                <a:solidFill>
                  <a:srgbClr val="002060"/>
                </a:solidFill>
                <a:latin typeface="Comic Sans MS" pitchFamily="66" charset="0"/>
              </a:rPr>
              <a:t>controlled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nervous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system</a:t>
            </a:r>
            <a:r>
              <a:rPr lang="es-ES" sz="3600" dirty="0" smtClean="0">
                <a:solidFill>
                  <a:srgbClr val="002060"/>
                </a:solidFill>
                <a:latin typeface="Comic Sans MS" pitchFamily="66" charset="0"/>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chemeClr val="bg1">
                    <a:lumMod val="50000"/>
                  </a:schemeClr>
                </a:solidFill>
                <a:latin typeface="Comic Sans MS" pitchFamily="66" charset="0"/>
              </a:rPr>
              <a:t>THE SYSTEMS RELATED TO NUTRITION</a:t>
            </a:r>
            <a:endParaRPr lang="es-ES" dirty="0" smtClean="0">
              <a:latin typeface="Comic Sans MS" pitchFamily="66" charset="0"/>
            </a:endParaRPr>
          </a:p>
        </p:txBody>
      </p:sp>
      <p:pic>
        <p:nvPicPr>
          <p:cNvPr id="1026" name="Picture 2"/>
          <p:cNvPicPr>
            <a:picLocks noChangeAspect="1" noChangeArrowheads="1"/>
          </p:cNvPicPr>
          <p:nvPr/>
        </p:nvPicPr>
        <p:blipFill>
          <a:blip r:embed="rId3" cstate="print"/>
          <a:srcRect/>
          <a:stretch>
            <a:fillRect/>
          </a:stretch>
        </p:blipFill>
        <p:spPr bwMode="auto">
          <a:xfrm>
            <a:off x="410548" y="1412776"/>
            <a:ext cx="2001212" cy="3351142"/>
          </a:xfrm>
          <a:prstGeom prst="rect">
            <a:avLst/>
          </a:prstGeom>
          <a:noFill/>
          <a:ln w="9525">
            <a:noFill/>
            <a:miter lim="800000"/>
            <a:headEnd/>
            <a:tailEnd/>
          </a:ln>
        </p:spPr>
      </p:pic>
      <p:pic>
        <p:nvPicPr>
          <p:cNvPr id="1027" name="Picture 3"/>
          <p:cNvPicPr>
            <a:picLocks noGrp="1" noChangeAspect="1" noChangeArrowheads="1"/>
          </p:cNvPicPr>
          <p:nvPr>
            <p:ph sz="quarter" idx="1"/>
          </p:nvPr>
        </p:nvPicPr>
        <p:blipFill>
          <a:blip r:embed="rId4" cstate="print"/>
          <a:srcRect/>
          <a:stretch>
            <a:fillRect/>
          </a:stretch>
        </p:blipFill>
        <p:spPr bwMode="auto">
          <a:xfrm>
            <a:off x="6804248" y="260648"/>
            <a:ext cx="1872208" cy="3169221"/>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4644008" y="2503444"/>
            <a:ext cx="1783457" cy="3055733"/>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2555776" y="3573016"/>
            <a:ext cx="1850132" cy="3113637"/>
          </a:xfrm>
          <a:prstGeom prst="rect">
            <a:avLst/>
          </a:prstGeom>
          <a:noFill/>
          <a:ln w="9525">
            <a:noFill/>
            <a:miter lim="800000"/>
            <a:headEnd/>
            <a:tailEnd/>
          </a:ln>
        </p:spPr>
      </p:pic>
      <p:sp>
        <p:nvSpPr>
          <p:cNvPr id="9" name="8 CuadroTexto"/>
          <p:cNvSpPr txBox="1"/>
          <p:nvPr/>
        </p:nvSpPr>
        <p:spPr>
          <a:xfrm>
            <a:off x="2411760" y="1844824"/>
            <a:ext cx="2448272" cy="861774"/>
          </a:xfrm>
          <a:prstGeom prst="rect">
            <a:avLst/>
          </a:prstGeom>
          <a:noFill/>
        </p:spPr>
        <p:txBody>
          <a:bodyPr wrap="square" rtlCol="0">
            <a:spAutoFit/>
          </a:bodyPr>
          <a:lstStyle/>
          <a:p>
            <a:r>
              <a:rPr lang="es-ES" sz="2500" b="1" dirty="0" err="1" smtClean="0">
                <a:solidFill>
                  <a:srgbClr val="002060"/>
                </a:solidFill>
                <a:latin typeface="Comic Sans MS" pitchFamily="66" charset="0"/>
              </a:rPr>
              <a:t>Digestive</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system</a:t>
            </a:r>
            <a:endParaRPr lang="es-ES" sz="2500" b="1" dirty="0">
              <a:solidFill>
                <a:srgbClr val="002060"/>
              </a:solidFill>
              <a:latin typeface="Comic Sans MS" pitchFamily="66" charset="0"/>
            </a:endParaRPr>
          </a:p>
        </p:txBody>
      </p:sp>
      <p:sp>
        <p:nvSpPr>
          <p:cNvPr id="10" name="9 CuadroTexto"/>
          <p:cNvSpPr txBox="1"/>
          <p:nvPr/>
        </p:nvSpPr>
        <p:spPr>
          <a:xfrm>
            <a:off x="755576" y="4869160"/>
            <a:ext cx="1800200" cy="861774"/>
          </a:xfrm>
          <a:prstGeom prst="rect">
            <a:avLst/>
          </a:prstGeom>
          <a:noFill/>
        </p:spPr>
        <p:txBody>
          <a:bodyPr wrap="square" rtlCol="0">
            <a:spAutoFit/>
          </a:bodyPr>
          <a:lstStyle/>
          <a:p>
            <a:r>
              <a:rPr lang="es-ES" sz="2500" b="1" dirty="0" err="1" smtClean="0">
                <a:solidFill>
                  <a:srgbClr val="002060"/>
                </a:solidFill>
                <a:latin typeface="Comic Sans MS" pitchFamily="66" charset="0"/>
              </a:rPr>
              <a:t>Excretory</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system</a:t>
            </a:r>
            <a:endParaRPr lang="es-ES" sz="2500" b="1" dirty="0">
              <a:solidFill>
                <a:srgbClr val="002060"/>
              </a:solidFill>
              <a:latin typeface="Comic Sans MS" pitchFamily="66" charset="0"/>
            </a:endParaRPr>
          </a:p>
        </p:txBody>
      </p:sp>
      <p:sp>
        <p:nvSpPr>
          <p:cNvPr id="11" name="10 CuadroTexto"/>
          <p:cNvSpPr txBox="1"/>
          <p:nvPr/>
        </p:nvSpPr>
        <p:spPr>
          <a:xfrm>
            <a:off x="4572000" y="1340768"/>
            <a:ext cx="2016224" cy="861774"/>
          </a:xfrm>
          <a:prstGeom prst="rect">
            <a:avLst/>
          </a:prstGeom>
          <a:noFill/>
        </p:spPr>
        <p:txBody>
          <a:bodyPr wrap="square" rtlCol="0">
            <a:spAutoFit/>
          </a:bodyPr>
          <a:lstStyle/>
          <a:p>
            <a:r>
              <a:rPr lang="es-ES" sz="2500" b="1" dirty="0" err="1" smtClean="0">
                <a:solidFill>
                  <a:srgbClr val="002060"/>
                </a:solidFill>
                <a:latin typeface="Comic Sans MS" pitchFamily="66" charset="0"/>
              </a:rPr>
              <a:t>Respiratory</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system</a:t>
            </a:r>
            <a:endParaRPr lang="es-ES" sz="2500" b="1" dirty="0">
              <a:solidFill>
                <a:srgbClr val="002060"/>
              </a:solidFill>
              <a:latin typeface="Comic Sans MS" pitchFamily="66" charset="0"/>
            </a:endParaRPr>
          </a:p>
        </p:txBody>
      </p:sp>
      <p:sp>
        <p:nvSpPr>
          <p:cNvPr id="12" name="11 CuadroTexto"/>
          <p:cNvSpPr txBox="1"/>
          <p:nvPr/>
        </p:nvSpPr>
        <p:spPr>
          <a:xfrm>
            <a:off x="6732240" y="3861048"/>
            <a:ext cx="1872208" cy="861774"/>
          </a:xfrm>
          <a:prstGeom prst="rect">
            <a:avLst/>
          </a:prstGeom>
          <a:noFill/>
        </p:spPr>
        <p:txBody>
          <a:bodyPr wrap="square" rtlCol="0">
            <a:spAutoFit/>
          </a:bodyPr>
          <a:lstStyle/>
          <a:p>
            <a:r>
              <a:rPr lang="es-ES" sz="2500" b="1" dirty="0" err="1" smtClean="0">
                <a:solidFill>
                  <a:srgbClr val="002060"/>
                </a:solidFill>
                <a:latin typeface="Comic Sans MS" pitchFamily="66" charset="0"/>
              </a:rPr>
              <a:t>Circulatory</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system</a:t>
            </a:r>
            <a:endParaRPr lang="es-ES" sz="2500" b="1" dirty="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sz="quarter" idx="1"/>
          </p:nvPr>
        </p:nvGraphicFramePr>
        <p:xfrm>
          <a:off x="0" y="44623"/>
          <a:ext cx="9144000" cy="6690114"/>
        </p:xfrm>
        <a:graphic>
          <a:graphicData uri="http://schemas.openxmlformats.org/drawingml/2006/table">
            <a:tbl>
              <a:tblPr/>
              <a:tblGrid>
                <a:gridCol w="2126975"/>
                <a:gridCol w="7017025"/>
              </a:tblGrid>
              <a:tr h="284867">
                <a:tc>
                  <a:txBody>
                    <a:bodyPr/>
                    <a:lstStyle/>
                    <a:p>
                      <a:pPr>
                        <a:lnSpc>
                          <a:spcPct val="115000"/>
                        </a:lnSpc>
                        <a:spcAft>
                          <a:spcPts val="0"/>
                        </a:spcAft>
                      </a:pPr>
                      <a:r>
                        <a:rPr lang="en-US" sz="1700" b="1">
                          <a:solidFill>
                            <a:srgbClr val="002060"/>
                          </a:solidFill>
                          <a:latin typeface="Comic Sans MS"/>
                          <a:ea typeface="Calibri"/>
                          <a:cs typeface="Times New Roman"/>
                        </a:rPr>
                        <a:t>System </a:t>
                      </a:r>
                      <a:endParaRPr lang="es-ES" sz="1700">
                        <a:solidFill>
                          <a:srgbClr val="002060"/>
                        </a:solidFill>
                        <a:latin typeface="Calibri"/>
                        <a:ea typeface="Calibri"/>
                        <a:cs typeface="Times New Roman"/>
                      </a:endParaRPr>
                    </a:p>
                  </a:txBody>
                  <a:tcPr marL="54801" marR="54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nSpc>
                          <a:spcPct val="115000"/>
                        </a:lnSpc>
                        <a:spcAft>
                          <a:spcPts val="0"/>
                        </a:spcAft>
                      </a:pPr>
                      <a:r>
                        <a:rPr lang="en-US" sz="1700" b="1">
                          <a:solidFill>
                            <a:srgbClr val="002060"/>
                          </a:solidFill>
                          <a:latin typeface="Comic Sans MS"/>
                          <a:ea typeface="Calibri"/>
                          <a:cs typeface="Times New Roman"/>
                        </a:rPr>
                        <a:t>Processes carried out</a:t>
                      </a:r>
                      <a:endParaRPr lang="es-ES" sz="1700">
                        <a:solidFill>
                          <a:srgbClr val="002060"/>
                        </a:solidFill>
                        <a:latin typeface="Calibri"/>
                        <a:ea typeface="Calibri"/>
                        <a:cs typeface="Times New Roman"/>
                      </a:endParaRPr>
                    </a:p>
                  </a:txBody>
                  <a:tcPr marL="54801" marR="54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r>
              <a:tr h="2261045">
                <a:tc>
                  <a:txBody>
                    <a:bodyPr/>
                    <a:lstStyle/>
                    <a:p>
                      <a:pPr>
                        <a:lnSpc>
                          <a:spcPct val="115000"/>
                        </a:lnSpc>
                        <a:spcAft>
                          <a:spcPts val="0"/>
                        </a:spcAft>
                      </a:pPr>
                      <a:r>
                        <a:rPr lang="en-US" sz="1700" b="1">
                          <a:solidFill>
                            <a:srgbClr val="002060"/>
                          </a:solidFill>
                          <a:latin typeface="Comic Sans MS"/>
                          <a:ea typeface="Calibri"/>
                          <a:cs typeface="Times New Roman"/>
                        </a:rPr>
                        <a:t>Digestive</a:t>
                      </a:r>
                      <a:endParaRPr lang="es-ES" sz="1700">
                        <a:solidFill>
                          <a:srgbClr val="002060"/>
                        </a:solidFill>
                        <a:latin typeface="Calibri"/>
                        <a:ea typeface="Calibri"/>
                        <a:cs typeface="Times New Roman"/>
                      </a:endParaRPr>
                    </a:p>
                    <a:p>
                      <a:pPr>
                        <a:lnSpc>
                          <a:spcPct val="115000"/>
                        </a:lnSpc>
                        <a:spcAft>
                          <a:spcPts val="0"/>
                        </a:spcAft>
                      </a:pPr>
                      <a:r>
                        <a:rPr lang="en-US" sz="1700" b="1">
                          <a:solidFill>
                            <a:srgbClr val="002060"/>
                          </a:solidFill>
                          <a:latin typeface="Comic Sans MS"/>
                          <a:ea typeface="Calibri"/>
                          <a:cs typeface="Times New Roman"/>
                        </a:rPr>
                        <a:t>(the digestive tract and associated glands)</a:t>
                      </a:r>
                      <a:endParaRPr lang="es-ES" sz="1700">
                        <a:solidFill>
                          <a:srgbClr val="002060"/>
                        </a:solidFill>
                        <a:latin typeface="Calibri"/>
                        <a:ea typeface="Calibri"/>
                        <a:cs typeface="Times New Roman"/>
                      </a:endParaRPr>
                    </a:p>
                  </a:txBody>
                  <a:tcPr marL="54801" marR="54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nSpc>
                          <a:spcPct val="115000"/>
                        </a:lnSpc>
                        <a:spcAft>
                          <a:spcPts val="0"/>
                        </a:spcAft>
                      </a:pPr>
                      <a:r>
                        <a:rPr lang="en-US" sz="1700" b="1">
                          <a:solidFill>
                            <a:srgbClr val="002060"/>
                          </a:solidFill>
                          <a:latin typeface="Comic Sans MS"/>
                          <a:ea typeface="Calibri"/>
                          <a:cs typeface="Times New Roman"/>
                        </a:rPr>
                        <a:t>Digestion: </a:t>
                      </a:r>
                      <a:r>
                        <a:rPr lang="en-US" sz="1700">
                          <a:solidFill>
                            <a:srgbClr val="002060"/>
                          </a:solidFill>
                          <a:latin typeface="Comic Sans MS"/>
                          <a:ea typeface="Calibri"/>
                          <a:cs typeface="Times New Roman"/>
                        </a:rPr>
                        <a:t>this occurs in the mouth, the stomach and the small intestine. It consists of the separation of the substances that can be used from the foods.</a:t>
                      </a:r>
                      <a:endParaRPr lang="es-ES" sz="1700">
                        <a:solidFill>
                          <a:srgbClr val="002060"/>
                        </a:solidFill>
                        <a:latin typeface="Calibri"/>
                        <a:ea typeface="Calibri"/>
                        <a:cs typeface="Times New Roman"/>
                      </a:endParaRPr>
                    </a:p>
                    <a:p>
                      <a:pPr>
                        <a:lnSpc>
                          <a:spcPct val="115000"/>
                        </a:lnSpc>
                        <a:spcAft>
                          <a:spcPts val="0"/>
                        </a:spcAft>
                      </a:pPr>
                      <a:r>
                        <a:rPr lang="en-US" sz="1700" b="1">
                          <a:solidFill>
                            <a:srgbClr val="002060"/>
                          </a:solidFill>
                          <a:latin typeface="Comic Sans MS"/>
                          <a:ea typeface="Calibri"/>
                          <a:cs typeface="Times New Roman"/>
                        </a:rPr>
                        <a:t>Absorption: </a:t>
                      </a:r>
                      <a:r>
                        <a:rPr lang="en-US" sz="1700">
                          <a:solidFill>
                            <a:srgbClr val="002060"/>
                          </a:solidFill>
                          <a:latin typeface="Comic Sans MS"/>
                          <a:ea typeface="Calibri"/>
                          <a:cs typeface="Times New Roman"/>
                        </a:rPr>
                        <a:t>this occurs in the small intestine. The substances which can be used pass into the bloodstream.</a:t>
                      </a:r>
                      <a:r>
                        <a:rPr lang="en-US" sz="1700" b="1">
                          <a:solidFill>
                            <a:srgbClr val="002060"/>
                          </a:solidFill>
                          <a:latin typeface="Comic Sans MS"/>
                          <a:ea typeface="Calibri"/>
                          <a:cs typeface="Times New Roman"/>
                        </a:rPr>
                        <a:t> </a:t>
                      </a:r>
                      <a:endParaRPr lang="es-ES" sz="1700">
                        <a:solidFill>
                          <a:srgbClr val="002060"/>
                        </a:solidFill>
                        <a:latin typeface="Calibri"/>
                        <a:ea typeface="Calibri"/>
                        <a:cs typeface="Times New Roman"/>
                      </a:endParaRPr>
                    </a:p>
                    <a:p>
                      <a:pPr>
                        <a:lnSpc>
                          <a:spcPct val="115000"/>
                        </a:lnSpc>
                        <a:spcAft>
                          <a:spcPts val="0"/>
                        </a:spcAft>
                      </a:pPr>
                      <a:r>
                        <a:rPr lang="en-US" sz="1700" b="1">
                          <a:solidFill>
                            <a:srgbClr val="002060"/>
                          </a:solidFill>
                          <a:latin typeface="Comic Sans MS"/>
                          <a:ea typeface="Calibri"/>
                          <a:cs typeface="Times New Roman"/>
                        </a:rPr>
                        <a:t>Expulsion of wastes: </a:t>
                      </a:r>
                      <a:r>
                        <a:rPr lang="en-US" sz="1700">
                          <a:solidFill>
                            <a:srgbClr val="002060"/>
                          </a:solidFill>
                          <a:latin typeface="Comic Sans MS"/>
                          <a:ea typeface="Calibri"/>
                          <a:cs typeface="Times New Roman"/>
                        </a:rPr>
                        <a:t>this occurs in the large intestine. Undigested remains and unusable substances are expelled.</a:t>
                      </a:r>
                      <a:endParaRPr lang="es-ES" sz="1700">
                        <a:solidFill>
                          <a:srgbClr val="002060"/>
                        </a:solidFill>
                        <a:latin typeface="Calibri"/>
                        <a:ea typeface="Calibri"/>
                        <a:cs typeface="Times New Roman"/>
                      </a:endParaRPr>
                    </a:p>
                  </a:txBody>
                  <a:tcPr marL="54801" marR="54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467">
                <a:tc>
                  <a:txBody>
                    <a:bodyPr/>
                    <a:lstStyle/>
                    <a:p>
                      <a:pPr>
                        <a:lnSpc>
                          <a:spcPct val="115000"/>
                        </a:lnSpc>
                        <a:spcAft>
                          <a:spcPts val="0"/>
                        </a:spcAft>
                      </a:pPr>
                      <a:r>
                        <a:rPr lang="en-US" sz="1700" b="1">
                          <a:solidFill>
                            <a:srgbClr val="002060"/>
                          </a:solidFill>
                          <a:latin typeface="Comic Sans MS"/>
                          <a:ea typeface="Calibri"/>
                          <a:cs typeface="Times New Roman"/>
                        </a:rPr>
                        <a:t>Respiratory</a:t>
                      </a:r>
                      <a:endParaRPr lang="es-ES" sz="1700">
                        <a:solidFill>
                          <a:srgbClr val="002060"/>
                        </a:solidFill>
                        <a:latin typeface="Calibri"/>
                        <a:ea typeface="Calibri"/>
                        <a:cs typeface="Times New Roman"/>
                      </a:endParaRPr>
                    </a:p>
                    <a:p>
                      <a:pPr>
                        <a:lnSpc>
                          <a:spcPct val="115000"/>
                        </a:lnSpc>
                        <a:spcAft>
                          <a:spcPts val="0"/>
                        </a:spcAft>
                      </a:pPr>
                      <a:r>
                        <a:rPr lang="en-US" sz="1700" b="1">
                          <a:solidFill>
                            <a:srgbClr val="002060"/>
                          </a:solidFill>
                          <a:latin typeface="Comic Sans MS"/>
                          <a:ea typeface="Calibri"/>
                          <a:cs typeface="Times New Roman"/>
                        </a:rPr>
                        <a:t>(the respiratory paths and the lungs)</a:t>
                      </a:r>
                      <a:endParaRPr lang="es-ES" sz="1700">
                        <a:solidFill>
                          <a:srgbClr val="002060"/>
                        </a:solidFill>
                        <a:latin typeface="Calibri"/>
                        <a:ea typeface="Calibri"/>
                        <a:cs typeface="Times New Roman"/>
                      </a:endParaRPr>
                    </a:p>
                  </a:txBody>
                  <a:tcPr marL="54801" marR="54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nSpc>
                          <a:spcPct val="115000"/>
                        </a:lnSpc>
                        <a:spcAft>
                          <a:spcPts val="0"/>
                        </a:spcAft>
                      </a:pPr>
                      <a:r>
                        <a:rPr lang="en-US" sz="1700" b="1">
                          <a:solidFill>
                            <a:srgbClr val="002060"/>
                          </a:solidFill>
                          <a:latin typeface="Comic Sans MS"/>
                          <a:ea typeface="Calibri"/>
                          <a:cs typeface="Times New Roman"/>
                        </a:rPr>
                        <a:t>The exchange of gases in the alveoli, where the blood takes oxygen and releases carbon dioxide. The respiratory movements are produced constantly and allow air to enter and leave the lungs.</a:t>
                      </a:r>
                      <a:endParaRPr lang="es-ES" sz="1700">
                        <a:solidFill>
                          <a:srgbClr val="002060"/>
                        </a:solidFill>
                        <a:latin typeface="Calibri"/>
                        <a:ea typeface="Calibri"/>
                        <a:cs typeface="Times New Roman"/>
                      </a:endParaRPr>
                    </a:p>
                  </a:txBody>
                  <a:tcPr marL="54801" marR="54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56627">
                <a:tc>
                  <a:txBody>
                    <a:bodyPr/>
                    <a:lstStyle/>
                    <a:p>
                      <a:pPr>
                        <a:lnSpc>
                          <a:spcPct val="115000"/>
                        </a:lnSpc>
                        <a:spcAft>
                          <a:spcPts val="0"/>
                        </a:spcAft>
                      </a:pPr>
                      <a:r>
                        <a:rPr lang="en-US" sz="1700" b="1">
                          <a:solidFill>
                            <a:srgbClr val="002060"/>
                          </a:solidFill>
                          <a:latin typeface="Comic Sans MS"/>
                          <a:ea typeface="Calibri"/>
                          <a:cs typeface="Times New Roman"/>
                        </a:rPr>
                        <a:t>Circulatory</a:t>
                      </a:r>
                      <a:endParaRPr lang="es-ES" sz="1700">
                        <a:solidFill>
                          <a:srgbClr val="002060"/>
                        </a:solidFill>
                        <a:latin typeface="Calibri"/>
                        <a:ea typeface="Calibri"/>
                        <a:cs typeface="Times New Roman"/>
                      </a:endParaRPr>
                    </a:p>
                    <a:p>
                      <a:pPr>
                        <a:lnSpc>
                          <a:spcPct val="115000"/>
                        </a:lnSpc>
                        <a:spcAft>
                          <a:spcPts val="0"/>
                        </a:spcAft>
                      </a:pPr>
                      <a:r>
                        <a:rPr lang="en-US" sz="1700" b="1">
                          <a:solidFill>
                            <a:srgbClr val="002060"/>
                          </a:solidFill>
                          <a:latin typeface="Comic Sans MS"/>
                          <a:ea typeface="Calibri"/>
                          <a:cs typeface="Times New Roman"/>
                        </a:rPr>
                        <a:t>(the heart and the blood vessels)</a:t>
                      </a:r>
                      <a:endParaRPr lang="es-ES" sz="1700">
                        <a:solidFill>
                          <a:srgbClr val="002060"/>
                        </a:solidFill>
                        <a:latin typeface="Calibri"/>
                        <a:ea typeface="Calibri"/>
                        <a:cs typeface="Times New Roman"/>
                      </a:endParaRPr>
                    </a:p>
                  </a:txBody>
                  <a:tcPr marL="54801" marR="54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nSpc>
                          <a:spcPct val="115000"/>
                        </a:lnSpc>
                        <a:spcAft>
                          <a:spcPts val="0"/>
                        </a:spcAft>
                      </a:pPr>
                      <a:r>
                        <a:rPr lang="en-US" sz="1700" b="1">
                          <a:solidFill>
                            <a:srgbClr val="002060"/>
                          </a:solidFill>
                          <a:latin typeface="Comic Sans MS"/>
                          <a:ea typeface="Calibri"/>
                          <a:cs typeface="Times New Roman"/>
                        </a:rPr>
                        <a:t>This circulates the blood throughout the body. Food substances, water and oxygen are transported from the digestive system to cells. Carbon dioxide and waste substances produced by the cells are collected.</a:t>
                      </a:r>
                      <a:endParaRPr lang="es-ES" sz="1700">
                        <a:solidFill>
                          <a:srgbClr val="002060"/>
                        </a:solidFill>
                        <a:latin typeface="Calibri"/>
                        <a:ea typeface="Calibri"/>
                        <a:cs typeface="Times New Roman"/>
                      </a:endParaRPr>
                    </a:p>
                  </a:txBody>
                  <a:tcPr marL="54801" marR="54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2732">
                <a:tc>
                  <a:txBody>
                    <a:bodyPr/>
                    <a:lstStyle/>
                    <a:p>
                      <a:pPr>
                        <a:lnSpc>
                          <a:spcPct val="115000"/>
                        </a:lnSpc>
                        <a:spcAft>
                          <a:spcPts val="0"/>
                        </a:spcAft>
                      </a:pPr>
                      <a:r>
                        <a:rPr lang="en-US" sz="1700" b="1">
                          <a:solidFill>
                            <a:srgbClr val="002060"/>
                          </a:solidFill>
                          <a:latin typeface="Comic Sans MS"/>
                          <a:ea typeface="Calibri"/>
                          <a:cs typeface="Times New Roman"/>
                        </a:rPr>
                        <a:t>Excretory</a:t>
                      </a:r>
                      <a:endParaRPr lang="es-ES" sz="1700">
                        <a:solidFill>
                          <a:srgbClr val="002060"/>
                        </a:solidFill>
                        <a:latin typeface="Calibri"/>
                        <a:ea typeface="Calibri"/>
                        <a:cs typeface="Times New Roman"/>
                      </a:endParaRPr>
                    </a:p>
                    <a:p>
                      <a:pPr>
                        <a:lnSpc>
                          <a:spcPct val="115000"/>
                        </a:lnSpc>
                        <a:spcAft>
                          <a:spcPts val="0"/>
                        </a:spcAft>
                      </a:pPr>
                      <a:r>
                        <a:rPr lang="en-US" sz="1700" b="1">
                          <a:solidFill>
                            <a:srgbClr val="002060"/>
                          </a:solidFill>
                          <a:latin typeface="Comic Sans MS"/>
                          <a:ea typeface="Calibri"/>
                          <a:cs typeface="Times New Roman"/>
                        </a:rPr>
                        <a:t>(the kidneys, the urinary tracts and sweat glands )</a:t>
                      </a:r>
                      <a:endParaRPr lang="es-ES" sz="1700">
                        <a:solidFill>
                          <a:srgbClr val="002060"/>
                        </a:solidFill>
                        <a:latin typeface="Calibri"/>
                        <a:ea typeface="Calibri"/>
                        <a:cs typeface="Times New Roman"/>
                      </a:endParaRPr>
                    </a:p>
                  </a:txBody>
                  <a:tcPr marL="54801" marR="54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nSpc>
                          <a:spcPct val="115000"/>
                        </a:lnSpc>
                        <a:spcAft>
                          <a:spcPts val="0"/>
                        </a:spcAft>
                      </a:pPr>
                      <a:r>
                        <a:rPr lang="en-US" sz="1700" b="1" dirty="0">
                          <a:solidFill>
                            <a:srgbClr val="002060"/>
                          </a:solidFill>
                          <a:latin typeface="Comic Sans MS"/>
                          <a:ea typeface="Calibri"/>
                          <a:cs typeface="Times New Roman"/>
                        </a:rPr>
                        <a:t>The elimination of waste substances transported in the blood and which may be toxic. The kidneys filter the blood and separate all these substances which are expelled in the urine. The sweat glands also participate in the excretion process by producing sweat.</a:t>
                      </a:r>
                      <a:endParaRPr lang="es-ES" sz="1700" dirty="0">
                        <a:solidFill>
                          <a:srgbClr val="002060"/>
                        </a:solidFill>
                        <a:latin typeface="Calibri"/>
                        <a:ea typeface="Calibri"/>
                        <a:cs typeface="Times New Roman"/>
                      </a:endParaRPr>
                    </a:p>
                  </a:txBody>
                  <a:tcPr marL="54801" marR="548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467544" y="116632"/>
          <a:ext cx="7848872" cy="6597352"/>
        </p:xfrm>
        <a:graphic>
          <a:graphicData uri="http://schemas.openxmlformats.org/drawingml/2006/table">
            <a:tbl>
              <a:tblPr/>
              <a:tblGrid>
                <a:gridCol w="1796388"/>
                <a:gridCol w="6052484"/>
              </a:tblGrid>
              <a:tr h="622232">
                <a:tc>
                  <a:txBody>
                    <a:bodyPr/>
                    <a:lstStyle/>
                    <a:p>
                      <a:pPr algn="ctr">
                        <a:lnSpc>
                          <a:spcPct val="115000"/>
                        </a:lnSpc>
                        <a:spcAft>
                          <a:spcPts val="0"/>
                        </a:spcAft>
                      </a:pPr>
                      <a:r>
                        <a:rPr lang="en-US" sz="2700" b="1" dirty="0">
                          <a:solidFill>
                            <a:srgbClr val="002060"/>
                          </a:solidFill>
                          <a:latin typeface="Comic Sans MS"/>
                          <a:ea typeface="Calibri"/>
                          <a:cs typeface="Times New Roman"/>
                        </a:rPr>
                        <a:t>System </a:t>
                      </a:r>
                      <a:endParaRPr lang="es-ES" sz="2700" dirty="0">
                        <a:solidFill>
                          <a:srgbClr val="002060"/>
                        </a:solidFill>
                        <a:latin typeface="Calibri"/>
                        <a:ea typeface="Calibri"/>
                        <a:cs typeface="Times New Roman"/>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ctr">
                        <a:lnSpc>
                          <a:spcPct val="115000"/>
                        </a:lnSpc>
                        <a:spcAft>
                          <a:spcPts val="0"/>
                        </a:spcAft>
                      </a:pPr>
                      <a:r>
                        <a:rPr lang="en-US" sz="2700" b="1" dirty="0">
                          <a:solidFill>
                            <a:srgbClr val="002060"/>
                          </a:solidFill>
                          <a:latin typeface="Comic Sans MS"/>
                          <a:ea typeface="Calibri"/>
                          <a:cs typeface="Times New Roman"/>
                        </a:rPr>
                        <a:t>Processes carried out</a:t>
                      </a:r>
                      <a:endParaRPr lang="es-ES" sz="2700" dirty="0">
                        <a:solidFill>
                          <a:srgbClr val="002060"/>
                        </a:solidFill>
                        <a:latin typeface="Calibri"/>
                        <a:ea typeface="Calibri"/>
                        <a:cs typeface="Times New Roman"/>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r>
              <a:tr h="5975120">
                <a:tc>
                  <a:txBody>
                    <a:bodyPr/>
                    <a:lstStyle/>
                    <a:p>
                      <a:pPr algn="ctr">
                        <a:lnSpc>
                          <a:spcPct val="115000"/>
                        </a:lnSpc>
                        <a:spcAft>
                          <a:spcPts val="0"/>
                        </a:spcAft>
                      </a:pPr>
                      <a:r>
                        <a:rPr lang="en-US" sz="2700" b="1" dirty="0">
                          <a:solidFill>
                            <a:srgbClr val="002060"/>
                          </a:solidFill>
                          <a:latin typeface="Comic Sans MS"/>
                          <a:ea typeface="Calibri"/>
                          <a:cs typeface="Times New Roman"/>
                        </a:rPr>
                        <a:t>Digestive</a:t>
                      </a:r>
                      <a:endParaRPr lang="es-ES" sz="2700" dirty="0">
                        <a:solidFill>
                          <a:srgbClr val="002060"/>
                        </a:solidFill>
                        <a:latin typeface="Calibri"/>
                        <a:ea typeface="Calibri"/>
                        <a:cs typeface="Times New Roman"/>
                      </a:endParaRPr>
                    </a:p>
                    <a:p>
                      <a:pPr algn="ctr">
                        <a:lnSpc>
                          <a:spcPct val="115000"/>
                        </a:lnSpc>
                        <a:spcAft>
                          <a:spcPts val="0"/>
                        </a:spcAft>
                      </a:pPr>
                      <a:r>
                        <a:rPr lang="en-US" sz="2700" b="0" dirty="0">
                          <a:solidFill>
                            <a:srgbClr val="002060"/>
                          </a:solidFill>
                          <a:latin typeface="Comic Sans MS"/>
                          <a:ea typeface="Calibri"/>
                          <a:cs typeface="Times New Roman"/>
                        </a:rPr>
                        <a:t>(the digestive tract and associated glands)</a:t>
                      </a:r>
                      <a:endParaRPr lang="es-ES" sz="2700" b="0" dirty="0">
                        <a:solidFill>
                          <a:srgbClr val="002060"/>
                        </a:solidFill>
                        <a:latin typeface="Calibri"/>
                        <a:ea typeface="Calibri"/>
                        <a:cs typeface="Times New Roman"/>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just">
                        <a:lnSpc>
                          <a:spcPct val="115000"/>
                        </a:lnSpc>
                        <a:spcAft>
                          <a:spcPts val="0"/>
                        </a:spcAft>
                      </a:pPr>
                      <a:r>
                        <a:rPr lang="en-US" sz="2700" b="0" dirty="0">
                          <a:solidFill>
                            <a:srgbClr val="002060"/>
                          </a:solidFill>
                          <a:latin typeface="Comic Sans MS"/>
                          <a:ea typeface="Calibri"/>
                          <a:cs typeface="Times New Roman"/>
                        </a:rPr>
                        <a:t>Digestion: this occurs in the mouth, the stomach and the small intestine. It consists of the separation of the substances that can be used from the foods.</a:t>
                      </a:r>
                      <a:endParaRPr lang="es-ES" sz="2700" b="0" dirty="0">
                        <a:solidFill>
                          <a:srgbClr val="002060"/>
                        </a:solidFill>
                        <a:latin typeface="Calibri"/>
                        <a:ea typeface="Calibri"/>
                        <a:cs typeface="Times New Roman"/>
                      </a:endParaRPr>
                    </a:p>
                    <a:p>
                      <a:pPr algn="just">
                        <a:lnSpc>
                          <a:spcPct val="115000"/>
                        </a:lnSpc>
                        <a:spcAft>
                          <a:spcPts val="0"/>
                        </a:spcAft>
                      </a:pPr>
                      <a:r>
                        <a:rPr lang="en-US" sz="2700" b="0" dirty="0">
                          <a:solidFill>
                            <a:srgbClr val="002060"/>
                          </a:solidFill>
                          <a:latin typeface="Comic Sans MS"/>
                          <a:ea typeface="Calibri"/>
                          <a:cs typeface="Times New Roman"/>
                        </a:rPr>
                        <a:t>Absorption: this occurs in the small intestine. The substances which can be used pass into the bloodstream. </a:t>
                      </a:r>
                      <a:endParaRPr lang="es-ES" sz="2700" b="0" dirty="0">
                        <a:solidFill>
                          <a:srgbClr val="002060"/>
                        </a:solidFill>
                        <a:latin typeface="Calibri"/>
                        <a:ea typeface="Calibri"/>
                        <a:cs typeface="Times New Roman"/>
                      </a:endParaRPr>
                    </a:p>
                    <a:p>
                      <a:pPr algn="just">
                        <a:lnSpc>
                          <a:spcPct val="115000"/>
                        </a:lnSpc>
                        <a:spcAft>
                          <a:spcPts val="0"/>
                        </a:spcAft>
                      </a:pPr>
                      <a:r>
                        <a:rPr lang="en-US" sz="2700" b="0" dirty="0">
                          <a:solidFill>
                            <a:srgbClr val="002060"/>
                          </a:solidFill>
                          <a:latin typeface="Comic Sans MS"/>
                          <a:ea typeface="Calibri"/>
                          <a:cs typeface="Times New Roman"/>
                        </a:rPr>
                        <a:t>Expulsion of wastes: this occurs in the large intestine. Undigested remains and unusable substances are expelled.</a:t>
                      </a:r>
                      <a:endParaRPr lang="es-ES" sz="2700" b="0" dirty="0">
                        <a:solidFill>
                          <a:srgbClr val="002060"/>
                        </a:solidFill>
                        <a:latin typeface="Calibri"/>
                        <a:ea typeface="Calibri"/>
                        <a:cs typeface="Times New Roman"/>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sz="quarter" idx="1"/>
          </p:nvPr>
        </p:nvGraphicFramePr>
        <p:xfrm>
          <a:off x="251520" y="692696"/>
          <a:ext cx="8424936" cy="5040560"/>
        </p:xfrm>
        <a:graphic>
          <a:graphicData uri="http://schemas.openxmlformats.org/drawingml/2006/table">
            <a:tbl>
              <a:tblPr/>
              <a:tblGrid>
                <a:gridCol w="2376264"/>
                <a:gridCol w="6048672"/>
              </a:tblGrid>
              <a:tr h="5040560">
                <a:tc>
                  <a:txBody>
                    <a:bodyPr/>
                    <a:lstStyle/>
                    <a:p>
                      <a:pPr algn="ctr">
                        <a:lnSpc>
                          <a:spcPct val="115000"/>
                        </a:lnSpc>
                        <a:spcAft>
                          <a:spcPts val="0"/>
                        </a:spcAft>
                      </a:pPr>
                      <a:r>
                        <a:rPr lang="en-US" sz="3000" b="1" dirty="0">
                          <a:solidFill>
                            <a:srgbClr val="002060"/>
                          </a:solidFill>
                          <a:latin typeface="Comic Sans MS"/>
                          <a:ea typeface="Calibri"/>
                          <a:cs typeface="Times New Roman"/>
                        </a:rPr>
                        <a:t>Respiratory</a:t>
                      </a:r>
                      <a:endParaRPr lang="es-ES" sz="3000" dirty="0">
                        <a:solidFill>
                          <a:srgbClr val="002060"/>
                        </a:solidFill>
                        <a:latin typeface="Calibri"/>
                        <a:ea typeface="Calibri"/>
                        <a:cs typeface="Times New Roman"/>
                      </a:endParaRPr>
                    </a:p>
                    <a:p>
                      <a:pPr algn="ctr">
                        <a:lnSpc>
                          <a:spcPct val="115000"/>
                        </a:lnSpc>
                        <a:spcAft>
                          <a:spcPts val="0"/>
                        </a:spcAft>
                      </a:pPr>
                      <a:r>
                        <a:rPr lang="en-US" sz="3000" b="0" dirty="0">
                          <a:solidFill>
                            <a:srgbClr val="002060"/>
                          </a:solidFill>
                          <a:latin typeface="Comic Sans MS"/>
                          <a:ea typeface="Calibri"/>
                          <a:cs typeface="Times New Roman"/>
                        </a:rPr>
                        <a:t>(the respiratory paths and the lungs)</a:t>
                      </a:r>
                      <a:endParaRPr lang="es-ES" sz="3000" b="0" dirty="0">
                        <a:solidFill>
                          <a:srgbClr val="002060"/>
                        </a:solidFill>
                        <a:latin typeface="Calibri"/>
                        <a:ea typeface="Calibri"/>
                        <a:cs typeface="Times New Roman"/>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just">
                        <a:lnSpc>
                          <a:spcPct val="115000"/>
                        </a:lnSpc>
                        <a:spcAft>
                          <a:spcPts val="0"/>
                        </a:spcAft>
                      </a:pPr>
                      <a:r>
                        <a:rPr lang="en-US" sz="3000" b="0" dirty="0">
                          <a:solidFill>
                            <a:srgbClr val="002060"/>
                          </a:solidFill>
                          <a:latin typeface="Comic Sans MS"/>
                          <a:ea typeface="Calibri"/>
                          <a:cs typeface="Times New Roman"/>
                        </a:rPr>
                        <a:t>The exchange of gases in the alveoli, where the blood takes oxygen and releases carbon dioxide. The respiratory movements are produced constantly and allow air to enter and leave the lungs.</a:t>
                      </a:r>
                      <a:endParaRPr lang="es-ES" sz="3000" b="0" dirty="0">
                        <a:solidFill>
                          <a:srgbClr val="002060"/>
                        </a:solidFill>
                        <a:latin typeface="Calibri"/>
                        <a:ea typeface="Calibri"/>
                        <a:cs typeface="Times New Roman"/>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sz="quarter" idx="1"/>
          </p:nvPr>
        </p:nvGraphicFramePr>
        <p:xfrm>
          <a:off x="251520" y="980728"/>
          <a:ext cx="8270576" cy="4493096"/>
        </p:xfrm>
        <a:graphic>
          <a:graphicData uri="http://schemas.openxmlformats.org/drawingml/2006/table">
            <a:tbl>
              <a:tblPr/>
              <a:tblGrid>
                <a:gridCol w="2232248"/>
                <a:gridCol w="6038328"/>
              </a:tblGrid>
              <a:tr h="4493096">
                <a:tc>
                  <a:txBody>
                    <a:bodyPr/>
                    <a:lstStyle/>
                    <a:p>
                      <a:pPr algn="ctr">
                        <a:lnSpc>
                          <a:spcPct val="115000"/>
                        </a:lnSpc>
                        <a:spcAft>
                          <a:spcPts val="0"/>
                        </a:spcAft>
                      </a:pPr>
                      <a:r>
                        <a:rPr lang="en-US" sz="3000" b="1" dirty="0">
                          <a:solidFill>
                            <a:srgbClr val="002060"/>
                          </a:solidFill>
                          <a:latin typeface="Comic Sans MS"/>
                          <a:ea typeface="Calibri"/>
                          <a:cs typeface="Times New Roman"/>
                        </a:rPr>
                        <a:t>Circulatory</a:t>
                      </a:r>
                      <a:endParaRPr lang="es-ES" sz="3000" dirty="0">
                        <a:solidFill>
                          <a:srgbClr val="002060"/>
                        </a:solidFill>
                        <a:latin typeface="Calibri"/>
                        <a:ea typeface="Calibri"/>
                        <a:cs typeface="Times New Roman"/>
                      </a:endParaRPr>
                    </a:p>
                    <a:p>
                      <a:pPr algn="ctr">
                        <a:lnSpc>
                          <a:spcPct val="115000"/>
                        </a:lnSpc>
                        <a:spcAft>
                          <a:spcPts val="0"/>
                        </a:spcAft>
                      </a:pPr>
                      <a:r>
                        <a:rPr lang="en-US" sz="3000" b="0" dirty="0">
                          <a:solidFill>
                            <a:srgbClr val="002060"/>
                          </a:solidFill>
                          <a:latin typeface="Comic Sans MS"/>
                          <a:ea typeface="Calibri"/>
                          <a:cs typeface="Times New Roman"/>
                        </a:rPr>
                        <a:t>(the heart and the blood vessels)</a:t>
                      </a:r>
                      <a:endParaRPr lang="es-ES" sz="3000" b="0" dirty="0">
                        <a:solidFill>
                          <a:srgbClr val="002060"/>
                        </a:solidFill>
                        <a:latin typeface="Calibri"/>
                        <a:ea typeface="Calibri"/>
                        <a:cs typeface="Times New Roman"/>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just">
                        <a:lnSpc>
                          <a:spcPct val="115000"/>
                        </a:lnSpc>
                        <a:spcAft>
                          <a:spcPts val="0"/>
                        </a:spcAft>
                      </a:pPr>
                      <a:r>
                        <a:rPr lang="en-US" sz="3000" b="0" dirty="0">
                          <a:solidFill>
                            <a:srgbClr val="002060"/>
                          </a:solidFill>
                          <a:latin typeface="Comic Sans MS"/>
                          <a:ea typeface="Calibri"/>
                          <a:cs typeface="Times New Roman"/>
                        </a:rPr>
                        <a:t>This circulates the blood throughout the body. Food substances, water and oxygen are transported from the digestive system to cells. Carbon dioxide and waste substances produced by the cells are collected.</a:t>
                      </a:r>
                      <a:endParaRPr lang="es-ES" sz="3000" b="0" dirty="0">
                        <a:solidFill>
                          <a:srgbClr val="002060"/>
                        </a:solidFill>
                        <a:latin typeface="Calibri"/>
                        <a:ea typeface="Calibri"/>
                        <a:cs typeface="Times New Roman"/>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sz="quarter" idx="1"/>
          </p:nvPr>
        </p:nvGraphicFramePr>
        <p:xfrm>
          <a:off x="395536" y="692696"/>
          <a:ext cx="8280920" cy="4752528"/>
        </p:xfrm>
        <a:graphic>
          <a:graphicData uri="http://schemas.openxmlformats.org/drawingml/2006/table">
            <a:tbl>
              <a:tblPr/>
              <a:tblGrid>
                <a:gridCol w="2095638"/>
                <a:gridCol w="6185282"/>
              </a:tblGrid>
              <a:tr h="4752528">
                <a:tc>
                  <a:txBody>
                    <a:bodyPr/>
                    <a:lstStyle/>
                    <a:p>
                      <a:pPr algn="ctr">
                        <a:lnSpc>
                          <a:spcPct val="115000"/>
                        </a:lnSpc>
                        <a:spcAft>
                          <a:spcPts val="0"/>
                        </a:spcAft>
                      </a:pPr>
                      <a:r>
                        <a:rPr lang="en-US" sz="2800" b="1" dirty="0">
                          <a:solidFill>
                            <a:srgbClr val="002060"/>
                          </a:solidFill>
                          <a:latin typeface="Comic Sans MS"/>
                          <a:ea typeface="Calibri"/>
                          <a:cs typeface="Times New Roman"/>
                        </a:rPr>
                        <a:t>Excretory</a:t>
                      </a:r>
                      <a:endParaRPr lang="es-ES" sz="2800" dirty="0">
                        <a:solidFill>
                          <a:srgbClr val="002060"/>
                        </a:solidFill>
                        <a:latin typeface="Calibri"/>
                        <a:ea typeface="Calibri"/>
                        <a:cs typeface="Times New Roman"/>
                      </a:endParaRPr>
                    </a:p>
                    <a:p>
                      <a:pPr algn="ctr">
                        <a:lnSpc>
                          <a:spcPct val="115000"/>
                        </a:lnSpc>
                        <a:spcAft>
                          <a:spcPts val="0"/>
                        </a:spcAft>
                      </a:pPr>
                      <a:r>
                        <a:rPr lang="en-US" sz="2800" b="0" dirty="0">
                          <a:solidFill>
                            <a:srgbClr val="002060"/>
                          </a:solidFill>
                          <a:latin typeface="Comic Sans MS"/>
                          <a:ea typeface="Calibri"/>
                          <a:cs typeface="Times New Roman"/>
                        </a:rPr>
                        <a:t>(the kidneys, the urinary tracts and sweat glands )</a:t>
                      </a:r>
                      <a:endParaRPr lang="es-ES" sz="2800" b="0" dirty="0">
                        <a:solidFill>
                          <a:srgbClr val="002060"/>
                        </a:solidFill>
                        <a:latin typeface="Calibri"/>
                        <a:ea typeface="Calibri"/>
                        <a:cs typeface="Times New Roman"/>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just">
                        <a:lnSpc>
                          <a:spcPct val="115000"/>
                        </a:lnSpc>
                        <a:spcAft>
                          <a:spcPts val="0"/>
                        </a:spcAft>
                      </a:pPr>
                      <a:r>
                        <a:rPr lang="en-US" sz="2800" b="0" dirty="0">
                          <a:solidFill>
                            <a:srgbClr val="002060"/>
                          </a:solidFill>
                          <a:latin typeface="Comic Sans MS"/>
                          <a:ea typeface="Calibri"/>
                          <a:cs typeface="Times New Roman"/>
                        </a:rPr>
                        <a:t>The elimination of waste substances transported in the blood and which may be toxic. The kidneys filter the blood and separate all these substances which are expelled in the urine. The sweat glands also participate in the excretion process by producing sweat.</a:t>
                      </a:r>
                      <a:endParaRPr lang="es-ES" sz="2800" b="0" dirty="0">
                        <a:solidFill>
                          <a:srgbClr val="002060"/>
                        </a:solidFill>
                        <a:latin typeface="Calibri"/>
                        <a:ea typeface="Calibri"/>
                        <a:cs typeface="Times New Roman"/>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9144000" cy="5314602"/>
          </a:xfrm>
        </p:spPr>
        <p:txBody>
          <a:bodyPr>
            <a:normAutofit/>
          </a:bodyPr>
          <a:lstStyle/>
          <a:p>
            <a:pPr algn="ctr">
              <a:lnSpc>
                <a:spcPct val="200000"/>
              </a:lnSpc>
            </a:pPr>
            <a:r>
              <a:rPr lang="es-ES" sz="7200" dirty="0" smtClean="0">
                <a:solidFill>
                  <a:schemeClr val="accent4"/>
                </a:solidFill>
                <a:latin typeface="Jokerman" pitchFamily="82" charset="0"/>
              </a:rPr>
              <a:t>3.5 THE DIGESTIVE PROCESS </a:t>
            </a:r>
            <a:endParaRPr lang="es-ES" sz="7200" dirty="0">
              <a:solidFill>
                <a:schemeClr val="accent4"/>
              </a:solidFill>
              <a:latin typeface="Jokerman" pitchFamily="82"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1520" y="195408"/>
            <a:ext cx="8424936" cy="6473952"/>
          </a:xfrm>
        </p:spPr>
        <p:txBody>
          <a:bodyPr>
            <a:normAutofit/>
          </a:bodyPr>
          <a:lstStyle/>
          <a:p>
            <a:pPr marL="7938" indent="-7938" algn="just">
              <a:lnSpc>
                <a:spcPct val="150000"/>
              </a:lnSpc>
              <a:spcBef>
                <a:spcPts val="0"/>
              </a:spcBef>
              <a:buNone/>
            </a:pPr>
            <a:r>
              <a:rPr lang="es-ES" sz="3600" dirty="0" err="1" smtClean="0">
                <a:solidFill>
                  <a:srgbClr val="002060"/>
                </a:solidFill>
                <a:latin typeface="Comic Sans MS" pitchFamily="66" charset="0"/>
              </a:rPr>
              <a:t>Animals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obtain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proteins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lipids</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sugars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from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food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This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a </a:t>
            </a:r>
            <a:r>
              <a:rPr lang="es-ES" sz="3600" dirty="0" err="1" smtClean="0">
                <a:solidFill>
                  <a:srgbClr val="002060"/>
                </a:solidFill>
                <a:latin typeface="Comic Sans MS" pitchFamily="66" charset="0"/>
              </a:rPr>
              <a:t>very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difficult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task</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it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done </a:t>
            </a:r>
            <a:r>
              <a:rPr lang="es-ES" sz="3600" dirty="0" err="1" smtClean="0">
                <a:solidFill>
                  <a:srgbClr val="002060"/>
                </a:solidFill>
                <a:latin typeface="Comic Sans MS" pitchFamily="66" charset="0"/>
              </a:rPr>
              <a:t>by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digestive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system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There</a:t>
            </a:r>
            <a:r>
              <a:rPr lang="es-ES" sz="3600" dirty="0" smtClean="0">
                <a:solidFill>
                  <a:srgbClr val="002060"/>
                </a:solidFill>
                <a:latin typeface="Comic Sans MS" pitchFamily="66" charset="0"/>
              </a:rPr>
              <a:t> are </a:t>
            </a:r>
            <a:r>
              <a:rPr lang="es-ES" sz="3600" dirty="0" err="1" smtClean="0">
                <a:solidFill>
                  <a:srgbClr val="002060"/>
                </a:solidFill>
                <a:latin typeface="Comic Sans MS" pitchFamily="66" charset="0"/>
              </a:rPr>
              <a:t>three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phases</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food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processing</a:t>
            </a:r>
            <a:r>
              <a:rPr lang="es-ES" sz="3600" dirty="0" smtClean="0">
                <a:solidFill>
                  <a:srgbClr val="002060"/>
                </a:solidFill>
                <a:latin typeface="Comic Sans MS" pitchFamily="66" charset="0"/>
              </a:rPr>
              <a:t>: </a:t>
            </a:r>
            <a:r>
              <a:rPr lang="es-ES" sz="3600" b="1" dirty="0" err="1" smtClean="0">
                <a:solidFill>
                  <a:srgbClr val="002060"/>
                </a:solidFill>
                <a:latin typeface="Comic Sans MS" pitchFamily="66" charset="0"/>
              </a:rPr>
              <a:t>digestion</a:t>
            </a:r>
            <a:r>
              <a:rPr lang="es-ES" sz="3600" b="1" dirty="0" smtClean="0">
                <a:solidFill>
                  <a:srgbClr val="002060"/>
                </a:solidFill>
                <a:latin typeface="Comic Sans MS" pitchFamily="66" charset="0"/>
              </a:rPr>
              <a:t>, </a:t>
            </a:r>
            <a:r>
              <a:rPr lang="es-ES" sz="3600" b="1" dirty="0" err="1" smtClean="0">
                <a:solidFill>
                  <a:srgbClr val="002060"/>
                </a:solidFill>
                <a:latin typeface="Comic Sans MS" pitchFamily="66" charset="0"/>
              </a:rPr>
              <a:t>absorption</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b="1" dirty="0" err="1" smtClean="0">
                <a:solidFill>
                  <a:srgbClr val="002060"/>
                </a:solidFill>
                <a:latin typeface="Comic Sans MS" pitchFamily="66" charset="0"/>
              </a:rPr>
              <a:t>expulsion</a:t>
            </a:r>
            <a:r>
              <a:rPr lang="es-ES" sz="3600" b="1" dirty="0" smtClean="0">
                <a:solidFill>
                  <a:srgbClr val="002060"/>
                </a:solidFill>
                <a:latin typeface="Comic Sans MS" pitchFamily="66" charset="0"/>
              </a:rPr>
              <a:t> of </a:t>
            </a:r>
            <a:r>
              <a:rPr lang="es-ES" sz="3600" b="1" dirty="0" err="1" smtClean="0">
                <a:solidFill>
                  <a:srgbClr val="002060"/>
                </a:solidFill>
                <a:latin typeface="Comic Sans MS" pitchFamily="66" charset="0"/>
              </a:rPr>
              <a:t>waste</a:t>
            </a:r>
            <a:r>
              <a:rPr lang="es-ES" sz="3600" b="1" dirty="0" smtClean="0">
                <a:solidFill>
                  <a:srgbClr val="002060"/>
                </a:solidFill>
                <a:latin typeface="Comic Sans MS" pitchFamily="66" charset="0"/>
              </a:rPr>
              <a:t>.</a:t>
            </a:r>
            <a:endParaRPr lang="es-ES" sz="3600" dirty="0" smtClean="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74638"/>
            <a:ext cx="8568952" cy="5458618"/>
          </a:xfrm>
        </p:spPr>
        <p:txBody>
          <a:bodyPr>
            <a:normAutofit/>
          </a:bodyPr>
          <a:lstStyle/>
          <a:p>
            <a:pPr algn="ctr">
              <a:lnSpc>
                <a:spcPct val="200000"/>
              </a:lnSpc>
            </a:pPr>
            <a:r>
              <a:rPr lang="es-ES" sz="8000" dirty="0" smtClean="0">
                <a:solidFill>
                  <a:schemeClr val="accent4"/>
                </a:solidFill>
                <a:latin typeface="Jokerman" pitchFamily="82" charset="0"/>
              </a:rPr>
              <a:t>3.1WHAT IS NUTRITION?</a:t>
            </a:r>
            <a:endParaRPr lang="es-ES" sz="8000" dirty="0">
              <a:solidFill>
                <a:schemeClr val="accent4"/>
              </a:solidFill>
              <a:latin typeface="Jokerman" pitchFamily="82"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23528" y="339424"/>
            <a:ext cx="8280920" cy="6473952"/>
          </a:xfrm>
        </p:spPr>
        <p:txBody>
          <a:bodyPr>
            <a:noAutofit/>
          </a:bodyPr>
          <a:lstStyle/>
          <a:p>
            <a:pPr marL="7938" indent="-7938" algn="just">
              <a:lnSpc>
                <a:spcPct val="150000"/>
              </a:lnSpc>
              <a:spcBef>
                <a:spcPts val="0"/>
              </a:spcBef>
              <a:buNone/>
            </a:pP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movement</a:t>
            </a:r>
            <a:r>
              <a:rPr lang="es-ES" sz="2900" dirty="0" smtClean="0">
                <a:solidFill>
                  <a:srgbClr val="002060"/>
                </a:solidFill>
                <a:latin typeface="Comic Sans MS" pitchFamily="66" charset="0"/>
              </a:rPr>
              <a:t> of </a:t>
            </a:r>
            <a:r>
              <a:rPr lang="es-ES" sz="2900" dirty="0" err="1" smtClean="0">
                <a:solidFill>
                  <a:srgbClr val="002060"/>
                </a:solidFill>
                <a:latin typeface="Comic Sans MS" pitchFamily="66" charset="0"/>
              </a:rPr>
              <a:t>food</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through</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digestive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tract</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is</a:t>
            </a:r>
            <a:r>
              <a:rPr lang="es-ES" sz="2900" dirty="0" smtClean="0">
                <a:solidFill>
                  <a:srgbClr val="002060"/>
                </a:solidFill>
                <a:latin typeface="Comic Sans MS" pitchFamily="66" charset="0"/>
              </a:rPr>
              <a:t> done </a:t>
            </a:r>
            <a:r>
              <a:rPr lang="es-ES" sz="2900" dirty="0" err="1" smtClean="0">
                <a:solidFill>
                  <a:srgbClr val="002060"/>
                </a:solidFill>
                <a:latin typeface="Comic Sans MS" pitchFamily="66" charset="0"/>
              </a:rPr>
              <a:t>thanks</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to</a:t>
            </a:r>
            <a:r>
              <a:rPr lang="es-ES" sz="2900" dirty="0" smtClean="0">
                <a:solidFill>
                  <a:srgbClr val="002060"/>
                </a:solidFill>
                <a:latin typeface="Comic Sans MS" pitchFamily="66" charset="0"/>
              </a:rPr>
              <a:t> </a:t>
            </a:r>
            <a:r>
              <a:rPr lang="es-ES" sz="2900" b="1" dirty="0" err="1" smtClean="0">
                <a:solidFill>
                  <a:srgbClr val="002060"/>
                </a:solidFill>
                <a:latin typeface="Comic Sans MS" pitchFamily="66" charset="0"/>
              </a:rPr>
              <a:t>peristaltic</a:t>
            </a:r>
            <a:r>
              <a:rPr lang="es-ES" sz="2900" b="1" dirty="0" smtClean="0">
                <a:solidFill>
                  <a:srgbClr val="002060"/>
                </a:solidFill>
                <a:latin typeface="Comic Sans MS" pitchFamily="66" charset="0"/>
              </a:rPr>
              <a:t> </a:t>
            </a:r>
            <a:r>
              <a:rPr lang="es-ES" sz="2900" b="1" dirty="0" err="1" smtClean="0">
                <a:solidFill>
                  <a:srgbClr val="002060"/>
                </a:solidFill>
                <a:latin typeface="Comic Sans MS" pitchFamily="66" charset="0"/>
              </a:rPr>
              <a:t>movements</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These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consist</a:t>
            </a:r>
            <a:r>
              <a:rPr lang="es-ES" sz="2900" dirty="0" smtClean="0">
                <a:solidFill>
                  <a:srgbClr val="002060"/>
                </a:solidFill>
                <a:latin typeface="Comic Sans MS" pitchFamily="66" charset="0"/>
              </a:rPr>
              <a:t> of </a:t>
            </a: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narrowing</a:t>
            </a:r>
            <a:r>
              <a:rPr lang="es-ES" sz="2900" dirty="0" smtClean="0">
                <a:solidFill>
                  <a:srgbClr val="002060"/>
                </a:solidFill>
                <a:latin typeface="Comic Sans MS" pitchFamily="66" charset="0"/>
              </a:rPr>
              <a:t> of </a:t>
            </a: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tube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through</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contraction</a:t>
            </a:r>
            <a:r>
              <a:rPr lang="es-ES" sz="2900" dirty="0" smtClean="0">
                <a:solidFill>
                  <a:srgbClr val="002060"/>
                </a:solidFill>
                <a:latin typeface="Comic Sans MS" pitchFamily="66" charset="0"/>
              </a:rPr>
              <a:t> of </a:t>
            </a: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muscles</a:t>
            </a:r>
            <a:r>
              <a:rPr lang="es-ES" sz="2900" dirty="0" smtClean="0">
                <a:solidFill>
                  <a:srgbClr val="002060"/>
                </a:solidFill>
                <a:latin typeface="Comic Sans MS" pitchFamily="66" charset="0"/>
              </a:rPr>
              <a:t> of </a:t>
            </a: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walls</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muscles</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contract</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successively</a:t>
            </a:r>
            <a:r>
              <a:rPr lang="es-ES" sz="2900" dirty="0" smtClean="0">
                <a:solidFill>
                  <a:srgbClr val="002060"/>
                </a:solidFill>
                <a:latin typeface="Comic Sans MS" pitchFamily="66" charset="0"/>
              </a:rPr>
              <a:t> in </a:t>
            </a:r>
            <a:r>
              <a:rPr lang="es-ES" sz="2900" dirty="0" err="1" smtClean="0">
                <a:solidFill>
                  <a:srgbClr val="002060"/>
                </a:solidFill>
                <a:latin typeface="Comic Sans MS" pitchFamily="66" charset="0"/>
              </a:rPr>
              <a:t>such</a:t>
            </a:r>
            <a:r>
              <a:rPr lang="es-ES" sz="2900" dirty="0" smtClean="0">
                <a:solidFill>
                  <a:srgbClr val="002060"/>
                </a:solidFill>
                <a:latin typeface="Comic Sans MS" pitchFamily="66" charset="0"/>
              </a:rPr>
              <a:t> a </a:t>
            </a:r>
            <a:r>
              <a:rPr lang="es-ES" sz="2900" dirty="0" err="1" smtClean="0">
                <a:solidFill>
                  <a:srgbClr val="002060"/>
                </a:solidFill>
                <a:latin typeface="Comic Sans MS" pitchFamily="66" charset="0"/>
              </a:rPr>
              <a:t>way</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that</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progressive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narrowing</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pushes</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food</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regardless</a:t>
            </a:r>
            <a:r>
              <a:rPr lang="es-ES" sz="2900" dirty="0" smtClean="0">
                <a:solidFill>
                  <a:srgbClr val="002060"/>
                </a:solidFill>
                <a:latin typeface="Comic Sans MS" pitchFamily="66" charset="0"/>
              </a:rPr>
              <a:t> of </a:t>
            </a: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position of </a:t>
            </a:r>
            <a:r>
              <a:rPr lang="es-ES" sz="2900" dirty="0" err="1" smtClean="0">
                <a:solidFill>
                  <a:srgbClr val="002060"/>
                </a:solidFill>
                <a:latin typeface="Comic Sans MS" pitchFamily="66" charset="0"/>
              </a:rPr>
              <a:t>the</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body</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On</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ocassion</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such</a:t>
            </a:r>
            <a:r>
              <a:rPr lang="es-ES" sz="2900" dirty="0" smtClean="0">
                <a:solidFill>
                  <a:srgbClr val="002060"/>
                </a:solidFill>
                <a:latin typeface="Comic Sans MS" pitchFamily="66" charset="0"/>
              </a:rPr>
              <a:t> as </a:t>
            </a:r>
            <a:r>
              <a:rPr lang="es-ES" sz="2900" dirty="0" err="1" smtClean="0">
                <a:solidFill>
                  <a:srgbClr val="002060"/>
                </a:solidFill>
                <a:latin typeface="Comic Sans MS" pitchFamily="66" charset="0"/>
              </a:rPr>
              <a:t>vomiting</a:t>
            </a:r>
            <a:r>
              <a:rPr lang="es-ES" sz="2900" dirty="0" smtClean="0">
                <a:solidFill>
                  <a:srgbClr val="002060"/>
                </a:solidFill>
                <a:latin typeface="Comic Sans MS" pitchFamily="66" charset="0"/>
              </a:rPr>
              <a:t>, reverse </a:t>
            </a:r>
            <a:r>
              <a:rPr lang="es-ES" sz="2900" dirty="0" err="1" smtClean="0">
                <a:solidFill>
                  <a:srgbClr val="002060"/>
                </a:solidFill>
                <a:latin typeface="Comic Sans MS" pitchFamily="66" charset="0"/>
              </a:rPr>
              <a:t>peristaltic</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movements</a:t>
            </a:r>
            <a:r>
              <a:rPr lang="es-ES" sz="2900" dirty="0" smtClean="0">
                <a:solidFill>
                  <a:srgbClr val="002060"/>
                </a:solidFill>
                <a:latin typeface="Comic Sans MS" pitchFamily="66" charset="0"/>
              </a:rPr>
              <a:t> </a:t>
            </a:r>
            <a:r>
              <a:rPr lang="es-ES" sz="2900" dirty="0" err="1" smtClean="0">
                <a:solidFill>
                  <a:srgbClr val="002060"/>
                </a:solidFill>
                <a:latin typeface="Comic Sans MS" pitchFamily="66" charset="0"/>
              </a:rPr>
              <a:t>occur</a:t>
            </a:r>
            <a:r>
              <a:rPr lang="es-ES" sz="2900" dirty="0" smtClean="0">
                <a:solidFill>
                  <a:srgbClr val="002060"/>
                </a:solidFill>
                <a:latin typeface="Comic Sans MS" pitchFamily="66" charset="0"/>
              </a:rPr>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363272" cy="1143000"/>
          </a:xfrm>
        </p:spPr>
        <p:txBody>
          <a:bodyPr>
            <a:normAutofit/>
          </a:bodyPr>
          <a:lstStyle/>
          <a:p>
            <a:r>
              <a:rPr lang="es-ES" sz="4500" b="1" dirty="0" smtClean="0">
                <a:solidFill>
                  <a:srgbClr val="002060"/>
                </a:solidFill>
                <a:latin typeface="Comic Sans MS" pitchFamily="66" charset="0"/>
              </a:rPr>
              <a:t>PERISTALTIC MOVEMENTS</a:t>
            </a:r>
            <a:endParaRPr lang="es-ES" sz="4500" b="1" dirty="0">
              <a:solidFill>
                <a:srgbClr val="002060"/>
              </a:solidFill>
              <a:latin typeface="Comic Sans MS" pitchFamily="66" charset="0"/>
            </a:endParaRPr>
          </a:p>
        </p:txBody>
      </p:sp>
      <p:pic>
        <p:nvPicPr>
          <p:cNvPr id="2050" name="Picture 2"/>
          <p:cNvPicPr>
            <a:picLocks noGrp="1" noChangeAspect="1" noChangeArrowheads="1"/>
          </p:cNvPicPr>
          <p:nvPr>
            <p:ph sz="quarter" idx="1"/>
          </p:nvPr>
        </p:nvPicPr>
        <p:blipFill>
          <a:blip r:embed="rId3" cstate="print"/>
          <a:srcRect/>
          <a:stretch>
            <a:fillRect/>
          </a:stretch>
        </p:blipFill>
        <p:spPr bwMode="auto">
          <a:xfrm>
            <a:off x="467544" y="1680861"/>
            <a:ext cx="7488832" cy="49164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9144000" cy="4306490"/>
          </a:xfrm>
        </p:spPr>
        <p:txBody>
          <a:bodyPr>
            <a:normAutofit/>
          </a:bodyPr>
          <a:lstStyle/>
          <a:p>
            <a:pPr algn="ctr">
              <a:lnSpc>
                <a:spcPct val="200000"/>
              </a:lnSpc>
            </a:pPr>
            <a:r>
              <a:rPr lang="es-ES" sz="8500" dirty="0" smtClean="0">
                <a:solidFill>
                  <a:schemeClr val="accent4"/>
                </a:solidFill>
                <a:latin typeface="Jokerman" pitchFamily="82" charset="0"/>
              </a:rPr>
              <a:t>3.6 DIGESTION </a:t>
            </a:r>
            <a:endParaRPr lang="es-ES" sz="8500" dirty="0">
              <a:solidFill>
                <a:schemeClr val="accent4"/>
              </a:solidFill>
              <a:latin typeface="Jokerman" pitchFamily="82"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1520" y="195408"/>
            <a:ext cx="8496944" cy="6662592"/>
          </a:xfrm>
        </p:spPr>
        <p:txBody>
          <a:bodyPr>
            <a:normAutofit fontScale="85000" lnSpcReduction="20000"/>
          </a:bodyPr>
          <a:lstStyle/>
          <a:p>
            <a:pPr marL="7938" indent="-7938" algn="just">
              <a:lnSpc>
                <a:spcPct val="150000"/>
              </a:lnSpc>
              <a:spcBef>
                <a:spcPts val="0"/>
              </a:spcBef>
              <a:buNone/>
            </a:pPr>
            <a:r>
              <a:rPr lang="es-ES" sz="3600" dirty="0" err="1" smtClean="0">
                <a:solidFill>
                  <a:srgbClr val="002060"/>
                </a:solidFill>
                <a:latin typeface="Comic Sans MS" pitchFamily="66" charset="0"/>
              </a:rPr>
              <a:t>According</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changes</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food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digestion</a:t>
            </a:r>
            <a:r>
              <a:rPr lang="es-ES" sz="3600" dirty="0" smtClean="0">
                <a:solidFill>
                  <a:srgbClr val="002060"/>
                </a:solidFill>
                <a:latin typeface="Comic Sans MS" pitchFamily="66" charset="0"/>
              </a:rPr>
              <a:t> can </a:t>
            </a:r>
            <a:r>
              <a:rPr lang="es-ES" sz="3600" dirty="0" err="1" smtClean="0">
                <a:solidFill>
                  <a:srgbClr val="002060"/>
                </a:solidFill>
                <a:latin typeface="Comic Sans MS" pitchFamily="66" charset="0"/>
              </a:rPr>
              <a:t>be</a:t>
            </a:r>
            <a:r>
              <a:rPr lang="es-ES" sz="3600" dirty="0" smtClean="0">
                <a:solidFill>
                  <a:srgbClr val="002060"/>
                </a:solidFill>
                <a:latin typeface="Comic Sans MS" pitchFamily="66" charset="0"/>
              </a:rPr>
              <a:t>:</a:t>
            </a:r>
          </a:p>
          <a:p>
            <a:pPr marL="7938" indent="-7938" algn="just">
              <a:lnSpc>
                <a:spcPct val="150000"/>
              </a:lnSpc>
              <a:spcBef>
                <a:spcPts val="0"/>
              </a:spcBef>
            </a:pPr>
            <a:r>
              <a:rPr lang="es-ES" sz="3600" b="1" dirty="0" err="1" smtClean="0">
                <a:solidFill>
                  <a:schemeClr val="accent1">
                    <a:lumMod val="75000"/>
                  </a:schemeClr>
                </a:solidFill>
                <a:latin typeface="Comic Sans MS" pitchFamily="66" charset="0"/>
              </a:rPr>
              <a:t>Mechanical</a:t>
            </a:r>
            <a:r>
              <a:rPr lang="es-ES" sz="3600" b="1" dirty="0" smtClean="0">
                <a:solidFill>
                  <a:schemeClr val="accent1">
                    <a:lumMod val="75000"/>
                  </a:schemeClr>
                </a:solidFill>
                <a:latin typeface="Comic Sans MS" pitchFamily="66" charset="0"/>
              </a:rPr>
              <a:t>:</a:t>
            </a:r>
            <a:r>
              <a:rPr lang="es-ES" sz="3600" b="1" dirty="0" smtClean="0">
                <a:solidFill>
                  <a:srgbClr val="002060"/>
                </a:solidFill>
                <a:latin typeface="Comic Sans MS" pitchFamily="66" charset="0"/>
              </a:rPr>
              <a:t> </a:t>
            </a:r>
            <a:r>
              <a:rPr lang="es-ES" sz="3600" dirty="0" err="1" smtClean="0">
                <a:solidFill>
                  <a:srgbClr val="002060"/>
                </a:solidFill>
                <a:latin typeface="Comic Sans MS" pitchFamily="66" charset="0"/>
              </a:rPr>
              <a:t>It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consists</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cutting</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crushing</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removing</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diluting</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foods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bringing</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about</a:t>
            </a:r>
            <a:r>
              <a:rPr lang="es-ES" sz="3600" dirty="0" smtClean="0">
                <a:solidFill>
                  <a:srgbClr val="002060"/>
                </a:solidFill>
                <a:latin typeface="Comic Sans MS" pitchFamily="66" charset="0"/>
              </a:rPr>
              <a:t> </a:t>
            </a:r>
            <a:r>
              <a:rPr lang="es-ES" sz="3600" b="1" dirty="0" err="1" smtClean="0">
                <a:solidFill>
                  <a:srgbClr val="002060"/>
                </a:solidFill>
                <a:latin typeface="Comic Sans MS" pitchFamily="66" charset="0"/>
              </a:rPr>
              <a:t>physical</a:t>
            </a:r>
            <a:r>
              <a:rPr lang="es-ES" sz="3600" b="1" dirty="0" smtClean="0">
                <a:solidFill>
                  <a:srgbClr val="002060"/>
                </a:solidFill>
                <a:latin typeface="Comic Sans MS" pitchFamily="66" charset="0"/>
              </a:rPr>
              <a:t> </a:t>
            </a:r>
            <a:r>
              <a:rPr lang="es-ES" sz="3600" b="1" dirty="0" err="1" smtClean="0">
                <a:solidFill>
                  <a:srgbClr val="002060"/>
                </a:solidFill>
                <a:latin typeface="Comic Sans MS" pitchFamily="66" charset="0"/>
              </a:rPr>
              <a:t>changes</a:t>
            </a:r>
            <a:r>
              <a:rPr lang="es-ES" sz="3600" b="1" dirty="0" smtClean="0">
                <a:solidFill>
                  <a:srgbClr val="002060"/>
                </a:solidFill>
                <a:latin typeface="Comic Sans MS" pitchFamily="66" charset="0"/>
              </a:rPr>
              <a:t>.</a:t>
            </a:r>
            <a:endParaRPr lang="es-ES" sz="3600" b="1" dirty="0" smtClean="0">
              <a:solidFill>
                <a:schemeClr val="accent1">
                  <a:lumMod val="75000"/>
                </a:schemeClr>
              </a:solidFill>
              <a:latin typeface="Comic Sans MS" pitchFamily="66" charset="0"/>
            </a:endParaRPr>
          </a:p>
          <a:p>
            <a:pPr marL="7938" indent="-7938" algn="just">
              <a:lnSpc>
                <a:spcPct val="150000"/>
              </a:lnSpc>
              <a:spcBef>
                <a:spcPts val="0"/>
              </a:spcBef>
            </a:pPr>
            <a:r>
              <a:rPr lang="es-ES" sz="3600" b="1" dirty="0" err="1" smtClean="0">
                <a:solidFill>
                  <a:schemeClr val="accent1">
                    <a:lumMod val="75000"/>
                  </a:schemeClr>
                </a:solidFill>
                <a:latin typeface="Comic Sans MS" pitchFamily="66" charset="0"/>
              </a:rPr>
              <a:t>Chemical</a:t>
            </a:r>
            <a:r>
              <a:rPr lang="es-ES" sz="3600" b="1" dirty="0" smtClean="0">
                <a:solidFill>
                  <a:schemeClr val="accent1">
                    <a:lumMod val="75000"/>
                  </a:schemeClr>
                </a:solidFill>
                <a:latin typeface="Comic Sans MS" pitchFamily="66" charset="0"/>
              </a:rPr>
              <a: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done </a:t>
            </a:r>
            <a:r>
              <a:rPr lang="es-ES" sz="3600" dirty="0" err="1" smtClean="0">
                <a:solidFill>
                  <a:srgbClr val="002060"/>
                </a:solidFill>
                <a:latin typeface="Comic Sans MS" pitchFamily="66" charset="0"/>
              </a:rPr>
              <a:t>through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action</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various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substances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which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attack</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food</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bring</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about</a:t>
            </a:r>
            <a:r>
              <a:rPr lang="es-ES" sz="3600" dirty="0" smtClean="0">
                <a:solidFill>
                  <a:srgbClr val="002060"/>
                </a:solidFill>
                <a:latin typeface="Comic Sans MS" pitchFamily="66" charset="0"/>
              </a:rPr>
              <a:t> </a:t>
            </a:r>
            <a:r>
              <a:rPr lang="es-ES" sz="3600" b="1" dirty="0" err="1" smtClean="0">
                <a:solidFill>
                  <a:srgbClr val="002060"/>
                </a:solidFill>
                <a:latin typeface="Comic Sans MS" pitchFamily="66" charset="0"/>
              </a:rPr>
              <a:t>chemical</a:t>
            </a:r>
            <a:r>
              <a:rPr lang="es-ES" sz="3600" b="1" dirty="0" smtClean="0">
                <a:solidFill>
                  <a:srgbClr val="002060"/>
                </a:solidFill>
                <a:latin typeface="Comic Sans MS" pitchFamily="66" charset="0"/>
              </a:rPr>
              <a:t> </a:t>
            </a:r>
            <a:r>
              <a:rPr lang="es-ES" sz="3600" b="1" dirty="0" err="1" smtClean="0">
                <a:solidFill>
                  <a:srgbClr val="002060"/>
                </a:solidFill>
                <a:latin typeface="Comic Sans MS" pitchFamily="66" charset="0"/>
              </a:rPr>
              <a:t>changes</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it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breaking</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down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into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substances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which</a:t>
            </a:r>
            <a:r>
              <a:rPr lang="es-ES" sz="3600" dirty="0" smtClean="0">
                <a:solidFill>
                  <a:srgbClr val="002060"/>
                </a:solidFill>
                <a:latin typeface="Comic Sans MS" pitchFamily="66" charset="0"/>
              </a:rPr>
              <a:t> are </a:t>
            </a:r>
            <a:r>
              <a:rPr lang="es-ES" sz="3600" dirty="0" err="1" smtClean="0">
                <a:solidFill>
                  <a:srgbClr val="002060"/>
                </a:solidFill>
                <a:latin typeface="Comic Sans MS" pitchFamily="66" charset="0"/>
              </a:rPr>
              <a:t>smaller</a:t>
            </a:r>
            <a:r>
              <a:rPr lang="es-ES" sz="3600" dirty="0" smtClean="0">
                <a:solidFill>
                  <a:srgbClr val="002060"/>
                </a:solidFill>
                <a:latin typeface="Comic Sans MS" pitchFamily="66" charset="0"/>
              </a:rPr>
              <a:t>.</a:t>
            </a:r>
            <a:endParaRPr lang="es-ES" sz="3600" b="1" dirty="0" smtClean="0">
              <a:solidFill>
                <a:schemeClr val="accent1">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500" b="1" dirty="0" smtClean="0">
                <a:solidFill>
                  <a:srgbClr val="002060"/>
                </a:solidFill>
                <a:latin typeface="Comic Sans MS" pitchFamily="66" charset="0"/>
              </a:rPr>
              <a:t>STAGES OF DIGESTION</a:t>
            </a:r>
            <a:endParaRPr lang="es-ES" sz="4500" b="1" dirty="0">
              <a:solidFill>
                <a:srgbClr val="002060"/>
              </a:solidFill>
              <a:latin typeface="Comic Sans MS" pitchFamily="66" charset="0"/>
            </a:endParaRPr>
          </a:p>
        </p:txBody>
      </p:sp>
      <p:sp>
        <p:nvSpPr>
          <p:cNvPr id="3" name="2 Marcador de contenido"/>
          <p:cNvSpPr>
            <a:spLocks noGrp="1"/>
          </p:cNvSpPr>
          <p:nvPr>
            <p:ph sz="quarter" idx="1"/>
          </p:nvPr>
        </p:nvSpPr>
        <p:spPr/>
        <p:txBody>
          <a:bodyPr/>
          <a:lstStyle/>
          <a:p>
            <a:endParaRPr lang="es-ES"/>
          </a:p>
        </p:txBody>
      </p:sp>
      <p:pic>
        <p:nvPicPr>
          <p:cNvPr id="3074" name="Picture 2"/>
          <p:cNvPicPr>
            <a:picLocks noChangeAspect="1" noChangeArrowheads="1"/>
          </p:cNvPicPr>
          <p:nvPr/>
        </p:nvPicPr>
        <p:blipFill>
          <a:blip r:embed="rId3" cstate="print"/>
          <a:srcRect/>
          <a:stretch>
            <a:fillRect/>
          </a:stretch>
        </p:blipFill>
        <p:spPr bwMode="auto">
          <a:xfrm>
            <a:off x="264607" y="1772816"/>
            <a:ext cx="8699881" cy="37775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1520" y="195408"/>
            <a:ext cx="8496944" cy="6662592"/>
          </a:xfrm>
        </p:spPr>
        <p:txBody>
          <a:bodyPr>
            <a:normAutofit fontScale="92500" lnSpcReduction="10000"/>
          </a:bodyPr>
          <a:lstStyle/>
          <a:p>
            <a:pPr marL="7938" indent="-7938" algn="just">
              <a:lnSpc>
                <a:spcPct val="150000"/>
              </a:lnSpc>
              <a:spcBef>
                <a:spcPts val="0"/>
              </a:spcBef>
              <a:buNone/>
            </a:pPr>
            <a:r>
              <a:rPr lang="es-ES" sz="3600" b="1" dirty="0" err="1" smtClean="0">
                <a:solidFill>
                  <a:schemeClr val="accent1">
                    <a:lumMod val="75000"/>
                  </a:schemeClr>
                </a:solidFill>
                <a:latin typeface="Comic Sans MS" pitchFamily="66" charset="0"/>
              </a:rPr>
              <a:t>Digestion</a:t>
            </a:r>
            <a:r>
              <a:rPr lang="es-ES" sz="3600" b="1" dirty="0" smtClean="0">
                <a:solidFill>
                  <a:schemeClr val="accent1">
                    <a:lumMod val="75000"/>
                  </a:schemeClr>
                </a:solidFill>
                <a:latin typeface="Comic Sans MS" pitchFamily="66" charset="0"/>
              </a:rPr>
              <a:t> in </a:t>
            </a:r>
            <a:r>
              <a:rPr lang="es-ES" sz="3600" b="1" dirty="0" err="1" smtClean="0">
                <a:solidFill>
                  <a:schemeClr val="accent1">
                    <a:lumMod val="75000"/>
                  </a:schemeClr>
                </a:solidFill>
                <a:latin typeface="Comic Sans MS" pitchFamily="66" charset="0"/>
              </a:rPr>
              <a:t>the</a:t>
            </a:r>
            <a:r>
              <a:rPr lang="es-ES" sz="3600" b="1" dirty="0" smtClean="0">
                <a:solidFill>
                  <a:schemeClr val="accent1">
                    <a:lumMod val="75000"/>
                  </a:schemeClr>
                </a:solidFill>
                <a:latin typeface="Comic Sans MS" pitchFamily="66" charset="0"/>
              </a:rPr>
              <a:t> </a:t>
            </a:r>
            <a:r>
              <a:rPr lang="es-ES" sz="3600" b="1" dirty="0" err="1" smtClean="0">
                <a:solidFill>
                  <a:schemeClr val="accent1">
                    <a:lumMod val="75000"/>
                  </a:schemeClr>
                </a:solidFill>
                <a:latin typeface="Comic Sans MS" pitchFamily="66" charset="0"/>
              </a:rPr>
              <a:t>mouth</a:t>
            </a:r>
            <a:r>
              <a:rPr lang="es-ES" sz="3600" b="1" dirty="0" smtClean="0">
                <a:solidFill>
                  <a:schemeClr val="accent1">
                    <a:lumMod val="75000"/>
                  </a:schemeClr>
                </a:solidFill>
                <a:latin typeface="Comic Sans MS" pitchFamily="66" charset="0"/>
              </a:rPr>
              <a:t>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a </a:t>
            </a:r>
            <a:r>
              <a:rPr lang="es-ES" sz="3600" dirty="0" err="1" smtClean="0">
                <a:solidFill>
                  <a:srgbClr val="002060"/>
                </a:solidFill>
                <a:latin typeface="Comic Sans MS" pitchFamily="66" charset="0"/>
              </a:rPr>
              <a:t>result</a:t>
            </a:r>
            <a:r>
              <a:rPr lang="es-ES" sz="3600" dirty="0" smtClean="0">
                <a:solidFill>
                  <a:srgbClr val="002060"/>
                </a:solidFill>
                <a:latin typeface="Comic Sans MS" pitchFamily="66" charset="0"/>
              </a:rPr>
              <a:t> of </a:t>
            </a:r>
            <a:r>
              <a:rPr lang="es-ES" sz="3600" u="sng" dirty="0" err="1" smtClean="0">
                <a:solidFill>
                  <a:srgbClr val="002060"/>
                </a:solidFill>
                <a:latin typeface="Comic Sans MS" pitchFamily="66" charset="0"/>
              </a:rPr>
              <a:t>mastication</a:t>
            </a:r>
            <a:r>
              <a:rPr lang="es-ES" sz="3600" dirty="0" smtClean="0">
                <a:solidFill>
                  <a:srgbClr val="002060"/>
                </a:solidFill>
                <a:latin typeface="Comic Sans MS" pitchFamily="66" charset="0"/>
              </a:rPr>
              <a:t> and </a:t>
            </a:r>
            <a:r>
              <a:rPr lang="es-ES" sz="3600" u="sng" dirty="0" err="1" smtClean="0">
                <a:solidFill>
                  <a:srgbClr val="002060"/>
                </a:solidFill>
                <a:latin typeface="Comic Sans MS" pitchFamily="66" charset="0"/>
              </a:rPr>
              <a:t>salivation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Mastication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cuts</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crushes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food</a:t>
            </a:r>
            <a:r>
              <a:rPr lang="es-ES" sz="3600" dirty="0" smtClean="0">
                <a:solidFill>
                  <a:srgbClr val="002060"/>
                </a:solidFill>
                <a:latin typeface="Comic Sans MS" pitchFamily="66" charset="0"/>
              </a:rPr>
              <a:t>. </a:t>
            </a:r>
            <a:r>
              <a:rPr lang="es-ES" sz="3600" b="1" dirty="0" smtClean="0">
                <a:solidFill>
                  <a:srgbClr val="002060"/>
                </a:solidFill>
                <a:latin typeface="Comic Sans MS" pitchFamily="66" charset="0"/>
              </a:rPr>
              <a:t>Saliva</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a </a:t>
            </a:r>
            <a:r>
              <a:rPr lang="es-ES" sz="3600" dirty="0" err="1" smtClean="0">
                <a:solidFill>
                  <a:srgbClr val="002060"/>
                </a:solidFill>
                <a:latin typeface="Comic Sans MS" pitchFamily="66" charset="0"/>
              </a:rPr>
              <a:t>liquid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which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produced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salivary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glands</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mouth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there</a:t>
            </a:r>
            <a:r>
              <a:rPr lang="es-ES" sz="3600" dirty="0" smtClean="0">
                <a:solidFill>
                  <a:srgbClr val="002060"/>
                </a:solidFill>
                <a:latin typeface="Comic Sans MS" pitchFamily="66" charset="0"/>
              </a:rPr>
              <a:t> are </a:t>
            </a:r>
            <a:r>
              <a:rPr lang="es-ES" sz="3600" dirty="0" err="1" smtClean="0">
                <a:solidFill>
                  <a:srgbClr val="002060"/>
                </a:solidFill>
                <a:latin typeface="Comic Sans MS" pitchFamily="66" charset="0"/>
              </a:rPr>
              <a:t>three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pairs</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glands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called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sublingual,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submaxilary</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parotoid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glands</a:t>
            </a:r>
            <a:r>
              <a:rPr lang="es-ES" sz="3600" dirty="0" smtClean="0">
                <a:solidFill>
                  <a:srgbClr val="002060"/>
                </a:solidFill>
                <a:latin typeface="Comic Sans MS" pitchFamily="66" charset="0"/>
              </a:rPr>
              <a:t>. Saliva </a:t>
            </a:r>
            <a:r>
              <a:rPr lang="es-ES" sz="3600" dirty="0" err="1" smtClean="0">
                <a:solidFill>
                  <a:srgbClr val="002060"/>
                </a:solidFill>
                <a:latin typeface="Comic Sans MS" pitchFamily="66" charset="0"/>
              </a:rPr>
              <a:t>contains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substances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which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act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chemically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on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food</a:t>
            </a:r>
            <a:r>
              <a:rPr lang="es-ES" sz="3600" dirty="0" smtClean="0">
                <a:solidFill>
                  <a:srgbClr val="002060"/>
                </a:solidFill>
                <a:latin typeface="Comic Sans MS" pitchFamily="66" charset="0"/>
              </a:rPr>
              <a:t>.</a:t>
            </a:r>
            <a:endParaRPr lang="es-ES" sz="3600" b="1" u="sng" dirty="0" smtClean="0">
              <a:solidFill>
                <a:schemeClr val="accent1">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1520" y="195408"/>
            <a:ext cx="8496944" cy="6662592"/>
          </a:xfrm>
        </p:spPr>
        <p:txBody>
          <a:bodyPr>
            <a:normAutofit fontScale="92500" lnSpcReduction="20000"/>
          </a:bodyPr>
          <a:lstStyle/>
          <a:p>
            <a:pPr marL="7938" indent="-7938" algn="just">
              <a:lnSpc>
                <a:spcPct val="150000"/>
              </a:lnSpc>
              <a:spcBef>
                <a:spcPts val="0"/>
              </a:spcBef>
              <a:buNone/>
            </a:pPr>
            <a:r>
              <a:rPr lang="es-ES" sz="3600" dirty="0" err="1" smtClean="0">
                <a:solidFill>
                  <a:srgbClr val="002060"/>
                </a:solidFill>
                <a:latin typeface="Comic Sans MS" pitchFamily="66" charset="0"/>
              </a:rPr>
              <a:t>After</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swallowing</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food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reaches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u="sng" dirty="0" err="1" smtClean="0">
                <a:solidFill>
                  <a:srgbClr val="002060"/>
                </a:solidFill>
                <a:latin typeface="Comic Sans MS" pitchFamily="66" charset="0"/>
              </a:rPr>
              <a:t>stomach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where</a:t>
            </a:r>
            <a:r>
              <a:rPr lang="es-ES" sz="3600" dirty="0" smtClean="0">
                <a:solidFill>
                  <a:srgbClr val="002060"/>
                </a:solidFill>
                <a:latin typeface="Comic Sans MS" pitchFamily="66" charset="0"/>
              </a:rPr>
              <a:t> </a:t>
            </a:r>
            <a:r>
              <a:rPr lang="es-ES" sz="3600" b="1" dirty="0" err="1" smtClean="0">
                <a:solidFill>
                  <a:schemeClr val="accent1">
                    <a:lumMod val="75000"/>
                  </a:schemeClr>
                </a:solidFill>
                <a:latin typeface="Comic Sans MS" pitchFamily="66" charset="0"/>
              </a:rPr>
              <a:t>gastric</a:t>
            </a:r>
            <a:r>
              <a:rPr lang="es-ES" sz="3600" b="1" dirty="0" smtClean="0">
                <a:solidFill>
                  <a:schemeClr val="accent1">
                    <a:lumMod val="75000"/>
                  </a:schemeClr>
                </a:solidFill>
                <a:latin typeface="Comic Sans MS" pitchFamily="66" charset="0"/>
              </a:rPr>
              <a:t> </a:t>
            </a:r>
            <a:r>
              <a:rPr lang="es-ES" sz="3600" b="1" dirty="0" err="1" smtClean="0">
                <a:solidFill>
                  <a:schemeClr val="accent1">
                    <a:lumMod val="75000"/>
                  </a:schemeClr>
                </a:solidFill>
                <a:latin typeface="Comic Sans MS" pitchFamily="66" charset="0"/>
              </a:rPr>
              <a:t>digestion</a:t>
            </a:r>
            <a:r>
              <a:rPr lang="es-ES" sz="3600" b="1" dirty="0" smtClean="0">
                <a:solidFill>
                  <a:schemeClr val="accent1">
                    <a:lumMod val="75000"/>
                  </a:schemeClr>
                </a:solidFill>
                <a:latin typeface="Comic Sans MS" pitchFamily="66" charset="0"/>
              </a:rPr>
              <a:t> </a:t>
            </a:r>
            <a:r>
              <a:rPr lang="es-ES" sz="3600" dirty="0" err="1" smtClean="0">
                <a:solidFill>
                  <a:srgbClr val="002060"/>
                </a:solidFill>
                <a:latin typeface="Comic Sans MS" pitchFamily="66" charset="0"/>
              </a:rPr>
              <a:t>begins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Physical</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chemical</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digestion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also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occur</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simultaneously</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stomach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food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moves</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softened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thanks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movement</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walls</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stomach</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it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mixed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with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gastric</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juices</a:t>
            </a:r>
            <a:r>
              <a:rPr lang="es-ES" sz="3600" dirty="0" smtClean="0">
                <a:solidFill>
                  <a:srgbClr val="002060"/>
                </a:solidFill>
                <a:latin typeface="Comic Sans MS" pitchFamily="66" charset="0"/>
              </a:rPr>
              <a:t>. As a </a:t>
            </a:r>
            <a:r>
              <a:rPr lang="es-ES" sz="3600" dirty="0" err="1" smtClean="0">
                <a:solidFill>
                  <a:srgbClr val="002060"/>
                </a:solidFill>
                <a:latin typeface="Comic Sans MS" pitchFamily="66" charset="0"/>
              </a:rPr>
              <a:t>result</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gastric</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digestion</a:t>
            </a:r>
            <a:r>
              <a:rPr lang="es-ES" sz="3600" dirty="0" smtClean="0">
                <a:solidFill>
                  <a:srgbClr val="002060"/>
                </a:solidFill>
                <a:latin typeface="Comic Sans MS" pitchFamily="66" charset="0"/>
              </a:rPr>
              <a:t>, a </a:t>
            </a:r>
            <a:r>
              <a:rPr lang="es-ES" sz="3600" dirty="0" err="1" smtClean="0">
                <a:solidFill>
                  <a:srgbClr val="002060"/>
                </a:solidFill>
                <a:latin typeface="Comic Sans MS" pitchFamily="66" charset="0"/>
              </a:rPr>
              <a:t>pulp</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known</a:t>
            </a:r>
            <a:r>
              <a:rPr lang="es-ES" sz="3600" dirty="0" smtClean="0">
                <a:solidFill>
                  <a:srgbClr val="002060"/>
                </a:solidFill>
                <a:latin typeface="Comic Sans MS" pitchFamily="66" charset="0"/>
              </a:rPr>
              <a:t> as </a:t>
            </a:r>
            <a:r>
              <a:rPr lang="es-ES" sz="3600" u="sng" dirty="0" err="1" smtClean="0">
                <a:solidFill>
                  <a:srgbClr val="002060"/>
                </a:solidFill>
                <a:latin typeface="Comic Sans MS" pitchFamily="66" charset="0"/>
              </a:rPr>
              <a:t>chyme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produced</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this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gradually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leaves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stomach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via</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pylorus</a:t>
            </a:r>
            <a:r>
              <a:rPr lang="es-ES" sz="3600" dirty="0" smtClean="0">
                <a:solidFill>
                  <a:srgbClr val="002060"/>
                </a:solidFill>
                <a:latin typeface="Comic Sans MS" pitchFamily="66" charset="0"/>
              </a:rPr>
              <a:t>. </a:t>
            </a:r>
            <a:endParaRPr lang="es-ES" sz="3600" b="1" u="sng" dirty="0" smtClean="0">
              <a:solidFill>
                <a:schemeClr val="accent1">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1520" y="195408"/>
            <a:ext cx="8496944" cy="6662592"/>
          </a:xfrm>
        </p:spPr>
        <p:txBody>
          <a:bodyPr>
            <a:normAutofit fontScale="92500" lnSpcReduction="20000"/>
          </a:bodyPr>
          <a:lstStyle/>
          <a:p>
            <a:pPr marL="7938" indent="-7938" algn="just">
              <a:lnSpc>
                <a:spcPct val="150000"/>
              </a:lnSpc>
              <a:spcBef>
                <a:spcPts val="0"/>
              </a:spcBef>
              <a:buNone/>
            </a:pP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first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section</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small</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intestine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u="sng" dirty="0" err="1" smtClean="0">
                <a:solidFill>
                  <a:srgbClr val="002060"/>
                </a:solidFill>
                <a:latin typeface="Comic Sans MS" pitchFamily="66" charset="0"/>
              </a:rPr>
              <a:t>duodenum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continues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chemical</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digestion</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food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There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b="1" dirty="0" err="1" smtClean="0">
                <a:solidFill>
                  <a:schemeClr val="accent1">
                    <a:lumMod val="75000"/>
                  </a:schemeClr>
                </a:solidFill>
                <a:latin typeface="Comic Sans MS" pitchFamily="66" charset="0"/>
              </a:rPr>
              <a:t>chyme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mixed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with</a:t>
            </a:r>
            <a:r>
              <a:rPr lang="es-ES" sz="3600" dirty="0" smtClean="0">
                <a:solidFill>
                  <a:srgbClr val="002060"/>
                </a:solidFill>
                <a:latin typeface="Comic Sans MS" pitchFamily="66" charset="0"/>
              </a:rPr>
              <a:t> </a:t>
            </a:r>
            <a:r>
              <a:rPr lang="es-ES" sz="3600" dirty="0" smtClean="0">
                <a:solidFill>
                  <a:schemeClr val="accent1">
                    <a:lumMod val="75000"/>
                  </a:schemeClr>
                </a:solidFill>
                <a:latin typeface="Comic Sans MS" pitchFamily="66" charset="0"/>
              </a:rPr>
              <a:t>intestinal </a:t>
            </a:r>
            <a:r>
              <a:rPr lang="es-ES" sz="3600" dirty="0" err="1" smtClean="0">
                <a:solidFill>
                  <a:schemeClr val="accent1">
                    <a:lumMod val="75000"/>
                  </a:schemeClr>
                </a:solidFill>
                <a:latin typeface="Comic Sans MS" pitchFamily="66" charset="0"/>
              </a:rPr>
              <a:t>juices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made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walls</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duodenum</a:t>
            </a:r>
            <a:r>
              <a:rPr lang="es-ES" sz="3600" dirty="0" smtClean="0">
                <a:solidFill>
                  <a:srgbClr val="002060"/>
                </a:solidFill>
                <a:latin typeface="Comic Sans MS" pitchFamily="66" charset="0"/>
              </a:rPr>
              <a:t>), </a:t>
            </a:r>
            <a:r>
              <a:rPr lang="es-ES" sz="3600" dirty="0" err="1" smtClean="0">
                <a:solidFill>
                  <a:schemeClr val="accent1">
                    <a:lumMod val="75000"/>
                  </a:schemeClr>
                </a:solidFill>
                <a:latin typeface="Comic Sans MS" pitchFamily="66" charset="0"/>
              </a:rPr>
              <a:t>bile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produced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liver</a:t>
            </a:r>
            <a:r>
              <a:rPr lang="es-ES" sz="3600" dirty="0" smtClean="0">
                <a:solidFill>
                  <a:srgbClr val="002060"/>
                </a:solidFill>
                <a:latin typeface="Comic Sans MS" pitchFamily="66" charset="0"/>
              </a:rPr>
              <a:t>) and </a:t>
            </a:r>
            <a:r>
              <a:rPr lang="es-ES" sz="3600" dirty="0" err="1" smtClean="0">
                <a:solidFill>
                  <a:schemeClr val="accent1">
                    <a:lumMod val="75000"/>
                  </a:schemeClr>
                </a:solidFill>
                <a:latin typeface="Comic Sans MS" pitchFamily="66" charset="0"/>
              </a:rPr>
              <a:t>pancreatic</a:t>
            </a:r>
            <a:r>
              <a:rPr lang="es-ES" sz="3600" dirty="0" smtClean="0">
                <a:solidFill>
                  <a:schemeClr val="accent1">
                    <a:lumMod val="75000"/>
                  </a:schemeClr>
                </a:solidFill>
                <a:latin typeface="Comic Sans MS" pitchFamily="66" charset="0"/>
              </a:rPr>
              <a:t> </a:t>
            </a:r>
            <a:r>
              <a:rPr lang="es-ES" sz="3600" dirty="0" err="1" smtClean="0">
                <a:solidFill>
                  <a:schemeClr val="accent1">
                    <a:lumMod val="75000"/>
                  </a:schemeClr>
                </a:solidFill>
                <a:latin typeface="Comic Sans MS" pitchFamily="66" charset="0"/>
              </a:rPr>
              <a:t>juice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from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pancreas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result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a </a:t>
            </a:r>
            <a:r>
              <a:rPr lang="es-ES" sz="3600" dirty="0" err="1" smtClean="0">
                <a:solidFill>
                  <a:srgbClr val="002060"/>
                </a:solidFill>
                <a:latin typeface="Comic Sans MS" pitchFamily="66" charset="0"/>
              </a:rPr>
              <a:t>milky</a:t>
            </a:r>
            <a:r>
              <a:rPr lang="es-ES" sz="3600" dirty="0" smtClean="0">
                <a:solidFill>
                  <a:srgbClr val="002060"/>
                </a:solidFill>
                <a:latin typeface="Comic Sans MS" pitchFamily="66" charset="0"/>
              </a:rPr>
              <a:t> fluid </a:t>
            </a:r>
            <a:r>
              <a:rPr lang="es-ES" sz="3600" dirty="0" err="1" smtClean="0">
                <a:solidFill>
                  <a:srgbClr val="002060"/>
                </a:solidFill>
                <a:latin typeface="Comic Sans MS" pitchFamily="66" charset="0"/>
              </a:rPr>
              <a:t>known</a:t>
            </a:r>
            <a:r>
              <a:rPr lang="es-ES" sz="3600" dirty="0" smtClean="0">
                <a:solidFill>
                  <a:srgbClr val="002060"/>
                </a:solidFill>
                <a:latin typeface="Comic Sans MS" pitchFamily="66" charset="0"/>
              </a:rPr>
              <a:t> as </a:t>
            </a:r>
            <a:r>
              <a:rPr lang="es-ES" sz="3600" b="1" dirty="0" err="1" smtClean="0">
                <a:solidFill>
                  <a:schemeClr val="accent1">
                    <a:lumMod val="75000"/>
                  </a:schemeClr>
                </a:solidFill>
                <a:latin typeface="Comic Sans MS" pitchFamily="66" charset="0"/>
              </a:rPr>
              <a:t>chyle</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which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substances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that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body</a:t>
            </a:r>
            <a:r>
              <a:rPr lang="es-ES" sz="3600" dirty="0" smtClean="0">
                <a:solidFill>
                  <a:srgbClr val="002060"/>
                </a:solidFill>
                <a:latin typeface="Comic Sans MS" pitchFamily="66" charset="0"/>
              </a:rPr>
              <a:t> can </a:t>
            </a:r>
            <a:r>
              <a:rPr lang="es-ES" sz="3600" dirty="0" err="1" smtClean="0">
                <a:solidFill>
                  <a:srgbClr val="002060"/>
                </a:solidFill>
                <a:latin typeface="Comic Sans MS" pitchFamily="66" charset="0"/>
              </a:rPr>
              <a:t>assimilate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have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been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separated</a:t>
            </a:r>
            <a:r>
              <a:rPr lang="es-ES" sz="3600" dirty="0" smtClean="0">
                <a:solidFill>
                  <a:srgbClr val="002060"/>
                </a:solidFill>
                <a:latin typeface="Comic Sans MS" pitchFamily="66" charset="0"/>
              </a:rPr>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9144000" cy="6034682"/>
          </a:xfrm>
        </p:spPr>
        <p:txBody>
          <a:bodyPr>
            <a:normAutofit/>
          </a:bodyPr>
          <a:lstStyle/>
          <a:p>
            <a:pPr algn="ctr">
              <a:lnSpc>
                <a:spcPct val="200000"/>
              </a:lnSpc>
            </a:pPr>
            <a:r>
              <a:rPr lang="es-ES" sz="6000" dirty="0" smtClean="0">
                <a:solidFill>
                  <a:schemeClr val="accent4"/>
                </a:solidFill>
                <a:latin typeface="Jokerman" pitchFamily="82" charset="0"/>
              </a:rPr>
              <a:t>3.7 ABSORPTION AND THE ELIMINATION OF WASTE </a:t>
            </a:r>
            <a:endParaRPr lang="es-ES" sz="6000" dirty="0">
              <a:solidFill>
                <a:schemeClr val="accent4"/>
              </a:solidFill>
              <a:latin typeface="Jokerman" pitchFamily="82"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195408"/>
            <a:ext cx="8208912" cy="6662592"/>
          </a:xfrm>
        </p:spPr>
        <p:txBody>
          <a:bodyPr>
            <a:normAutofit/>
          </a:bodyPr>
          <a:lstStyle/>
          <a:p>
            <a:pPr marL="7938" indent="-7938" algn="just">
              <a:lnSpc>
                <a:spcPct val="150000"/>
              </a:lnSpc>
              <a:spcBef>
                <a:spcPts val="0"/>
              </a:spcBef>
              <a:buNone/>
            </a:pP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b="1" dirty="0" err="1" smtClean="0">
                <a:solidFill>
                  <a:schemeClr val="accent1">
                    <a:lumMod val="75000"/>
                  </a:schemeClr>
                </a:solidFill>
                <a:latin typeface="Comic Sans MS" pitchFamily="66" charset="0"/>
              </a:rPr>
              <a:t>chyle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passes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from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duodenum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following</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parts</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small</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intestine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u="sng" dirty="0" err="1" smtClean="0">
                <a:solidFill>
                  <a:srgbClr val="002060"/>
                </a:solidFill>
                <a:latin typeface="Comic Sans MS" pitchFamily="66" charset="0"/>
              </a:rPr>
              <a:t>jejunum</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u="sng" dirty="0" err="1" smtClean="0">
                <a:solidFill>
                  <a:srgbClr val="002060"/>
                </a:solidFill>
                <a:latin typeface="Comic Sans MS" pitchFamily="66" charset="0"/>
              </a:rPr>
              <a:t>ileum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intestinal </a:t>
            </a:r>
            <a:r>
              <a:rPr lang="es-ES" sz="3600" dirty="0" err="1" smtClean="0">
                <a:solidFill>
                  <a:srgbClr val="002060"/>
                </a:solidFill>
                <a:latin typeface="Comic Sans MS" pitchFamily="66" charset="0"/>
              </a:rPr>
              <a:t>walls</a:t>
            </a:r>
            <a:r>
              <a:rPr lang="es-ES" sz="3600" dirty="0" smtClean="0">
                <a:solidFill>
                  <a:srgbClr val="002060"/>
                </a:solidFill>
                <a:latin typeface="Comic Sans MS" pitchFamily="66" charset="0"/>
              </a:rPr>
              <a:t> are </a:t>
            </a:r>
            <a:r>
              <a:rPr lang="es-ES" sz="3600" dirty="0" err="1" smtClean="0">
                <a:solidFill>
                  <a:srgbClr val="002060"/>
                </a:solidFill>
                <a:latin typeface="Comic Sans MS" pitchFamily="66" charset="0"/>
              </a:rPr>
              <a:t>very</a:t>
            </a:r>
            <a:r>
              <a:rPr lang="es-ES" sz="3600" dirty="0" smtClean="0">
                <a:solidFill>
                  <a:srgbClr val="002060"/>
                </a:solidFill>
                <a:latin typeface="Comic Sans MS" pitchFamily="66" charset="0"/>
              </a:rPr>
              <a:t> rough and </a:t>
            </a:r>
            <a:r>
              <a:rPr lang="es-ES" sz="3600" dirty="0" err="1" smtClean="0">
                <a:solidFill>
                  <a:srgbClr val="002060"/>
                </a:solidFill>
                <a:latin typeface="Comic Sans MS" pitchFamily="66" charset="0"/>
              </a:rPr>
              <a:t>filled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with</a:t>
            </a:r>
            <a:r>
              <a:rPr lang="es-ES" sz="3600" dirty="0" smtClean="0">
                <a:solidFill>
                  <a:srgbClr val="002060"/>
                </a:solidFill>
                <a:latin typeface="Comic Sans MS" pitchFamily="66" charset="0"/>
              </a:rPr>
              <a:t> intestinal </a:t>
            </a:r>
            <a:r>
              <a:rPr lang="es-ES" sz="3600" dirty="0" err="1" smtClean="0">
                <a:solidFill>
                  <a:srgbClr val="002060"/>
                </a:solidFill>
                <a:latin typeface="Comic Sans MS" pitchFamily="66" charset="0"/>
              </a:rPr>
              <a:t>hairs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deep</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folds</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wall</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many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blood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vessels</a:t>
            </a:r>
            <a:r>
              <a:rPr lang="es-ES" sz="3600" dirty="0" smtClean="0">
                <a:solidFill>
                  <a:srgbClr val="002060"/>
                </a:solidFill>
                <a:latin typeface="Comic Sans MS" pitchFamily="66" charset="0"/>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04664"/>
            <a:ext cx="7787208" cy="6069288"/>
          </a:xfrm>
        </p:spPr>
        <p:txBody>
          <a:bodyPr>
            <a:normAutofit/>
          </a:bodyPr>
          <a:lstStyle/>
          <a:p>
            <a:pPr marL="273050" indent="-7938" algn="just">
              <a:lnSpc>
                <a:spcPct val="150000"/>
              </a:lnSpc>
              <a:spcBef>
                <a:spcPts val="0"/>
              </a:spcBef>
              <a:buNone/>
            </a:pPr>
            <a:r>
              <a:rPr lang="es-ES" sz="4000" b="1" dirty="0" err="1" smtClean="0">
                <a:solidFill>
                  <a:srgbClr val="002060"/>
                </a:solidFill>
                <a:latin typeface="Comic Sans MS" pitchFamily="66" charset="0"/>
              </a:rPr>
              <a:t>The</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process</a:t>
            </a:r>
            <a:r>
              <a:rPr lang="es-ES" sz="4000" b="1" dirty="0" smtClean="0">
                <a:solidFill>
                  <a:srgbClr val="002060"/>
                </a:solidFill>
                <a:latin typeface="Comic Sans MS" pitchFamily="66" charset="0"/>
              </a:rPr>
              <a:t> of </a:t>
            </a:r>
            <a:r>
              <a:rPr lang="es-ES" sz="4000" b="1" dirty="0" err="1" smtClean="0">
                <a:solidFill>
                  <a:srgbClr val="F60069"/>
                </a:solidFill>
                <a:latin typeface="Comic Sans MS" pitchFamily="66" charset="0"/>
              </a:rPr>
              <a:t>nutrition</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allows</a:t>
            </a:r>
            <a:r>
              <a:rPr lang="es-ES" sz="4000" b="1" dirty="0" smtClean="0">
                <a:solidFill>
                  <a:srgbClr val="002060"/>
                </a:solidFill>
                <a:latin typeface="Comic Sans MS" pitchFamily="66" charset="0"/>
              </a:rPr>
              <a:t> living </a:t>
            </a:r>
            <a:r>
              <a:rPr lang="es-ES" sz="4000" b="1" dirty="0" err="1" smtClean="0">
                <a:solidFill>
                  <a:srgbClr val="002060"/>
                </a:solidFill>
                <a:latin typeface="Comic Sans MS" pitchFamily="66" charset="0"/>
              </a:rPr>
              <a:t>beings</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to</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obtain</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the</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matter</a:t>
            </a:r>
            <a:r>
              <a:rPr lang="es-ES" sz="4000" b="1" dirty="0" smtClean="0">
                <a:solidFill>
                  <a:srgbClr val="002060"/>
                </a:solidFill>
                <a:latin typeface="Comic Sans MS" pitchFamily="66" charset="0"/>
              </a:rPr>
              <a:t> and </a:t>
            </a:r>
            <a:r>
              <a:rPr lang="es-ES" sz="4000" b="1" dirty="0" err="1" smtClean="0">
                <a:solidFill>
                  <a:srgbClr val="002060"/>
                </a:solidFill>
                <a:latin typeface="Comic Sans MS" pitchFamily="66" charset="0"/>
              </a:rPr>
              <a:t>the</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energy</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they</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need</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for</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making</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their</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own</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matter</a:t>
            </a:r>
            <a:r>
              <a:rPr lang="es-ES" sz="4000" b="1" dirty="0" smtClean="0">
                <a:solidFill>
                  <a:srgbClr val="002060"/>
                </a:solidFill>
                <a:latin typeface="Comic Sans MS" pitchFamily="66" charset="0"/>
              </a:rPr>
              <a:t> and </a:t>
            </a:r>
            <a:r>
              <a:rPr lang="es-ES" sz="4000" b="1" dirty="0" err="1" smtClean="0">
                <a:solidFill>
                  <a:srgbClr val="002060"/>
                </a:solidFill>
                <a:latin typeface="Comic Sans MS" pitchFamily="66" charset="0"/>
              </a:rPr>
              <a:t>for</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carrying</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out</a:t>
            </a:r>
            <a:r>
              <a:rPr lang="es-ES" sz="4000" b="1" dirty="0" smtClean="0">
                <a:solidFill>
                  <a:srgbClr val="002060"/>
                </a:solidFill>
                <a:latin typeface="Comic Sans MS" pitchFamily="66" charset="0"/>
              </a:rPr>
              <a:t> </a:t>
            </a:r>
            <a:r>
              <a:rPr lang="es-ES" sz="4000" b="1" dirty="0" err="1" smtClean="0">
                <a:solidFill>
                  <a:srgbClr val="002060"/>
                </a:solidFill>
                <a:latin typeface="Comic Sans MS" pitchFamily="66" charset="0"/>
              </a:rPr>
              <a:t>their</a:t>
            </a:r>
            <a:r>
              <a:rPr lang="es-ES" sz="4000" b="1" dirty="0" smtClean="0">
                <a:solidFill>
                  <a:srgbClr val="002060"/>
                </a:solidFill>
                <a:latin typeface="Comic Sans MS" pitchFamily="66" charset="0"/>
              </a:rPr>
              <a:t> vital </a:t>
            </a:r>
            <a:r>
              <a:rPr lang="es-ES" sz="4000" b="1" dirty="0" err="1" smtClean="0">
                <a:solidFill>
                  <a:srgbClr val="002060"/>
                </a:solidFill>
                <a:latin typeface="Comic Sans MS" pitchFamily="66" charset="0"/>
              </a:rPr>
              <a:t>functions</a:t>
            </a:r>
            <a:r>
              <a:rPr lang="es-ES" sz="4000" b="1" dirty="0" smtClean="0">
                <a:solidFill>
                  <a:srgbClr val="002060"/>
                </a:solidFill>
                <a:latin typeface="Comic Sans MS" pitchFamily="66" charset="0"/>
              </a:rPr>
              <a:t>.</a:t>
            </a:r>
            <a:endParaRPr lang="es-ES" sz="4000" b="1" dirty="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1026" name="Picture 2"/>
          <p:cNvPicPr>
            <a:picLocks noGrp="1" noChangeAspect="1" noChangeArrowheads="1"/>
          </p:cNvPicPr>
          <p:nvPr>
            <p:ph sz="quarter" idx="1"/>
          </p:nvPr>
        </p:nvPicPr>
        <p:blipFill>
          <a:blip r:embed="rId3" cstate="print"/>
          <a:srcRect/>
          <a:stretch>
            <a:fillRect/>
          </a:stretch>
        </p:blipFill>
        <p:spPr bwMode="auto">
          <a:xfrm>
            <a:off x="1259632" y="144016"/>
            <a:ext cx="6142361" cy="65973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195408"/>
            <a:ext cx="8208912" cy="6662592"/>
          </a:xfrm>
        </p:spPr>
        <p:txBody>
          <a:bodyPr>
            <a:normAutofit/>
          </a:bodyPr>
          <a:lstStyle/>
          <a:p>
            <a:pPr marL="7938" indent="-7938" algn="just">
              <a:lnSpc>
                <a:spcPct val="150000"/>
              </a:lnSpc>
              <a:spcBef>
                <a:spcPts val="0"/>
              </a:spcBef>
              <a:buNone/>
            </a:pP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b="1" dirty="0" err="1" smtClean="0">
                <a:solidFill>
                  <a:schemeClr val="accent1">
                    <a:lumMod val="75000"/>
                  </a:schemeClr>
                </a:solidFill>
                <a:latin typeface="Comic Sans MS" pitchFamily="66" charset="0"/>
              </a:rPr>
              <a:t>absorption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consists</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useful</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substances</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food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crossing</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through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intestinal </a:t>
            </a:r>
            <a:r>
              <a:rPr lang="es-ES" sz="3600" dirty="0" err="1" smtClean="0">
                <a:solidFill>
                  <a:srgbClr val="002060"/>
                </a:solidFill>
                <a:latin typeface="Comic Sans MS" pitchFamily="66" charset="0"/>
              </a:rPr>
              <a:t>wall</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into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blood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vessels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blood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takes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all</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cells</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body</a:t>
            </a:r>
            <a:r>
              <a:rPr lang="es-ES" sz="3600" dirty="0" smtClean="0">
                <a:solidFill>
                  <a:srgbClr val="002060"/>
                </a:solidFill>
                <a:latin typeface="Comic Sans MS" pitchFamily="66" charset="0"/>
              </a:rPr>
              <a: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1520" y="195408"/>
            <a:ext cx="8496944" cy="6662592"/>
          </a:xfrm>
        </p:spPr>
        <p:txBody>
          <a:bodyPr>
            <a:normAutofit fontScale="85000" lnSpcReduction="20000"/>
          </a:bodyPr>
          <a:lstStyle/>
          <a:p>
            <a:pPr marL="7938" indent="-7938" algn="just">
              <a:lnSpc>
                <a:spcPct val="150000"/>
              </a:lnSpc>
              <a:spcBef>
                <a:spcPts val="0"/>
              </a:spcBef>
              <a:buNone/>
            </a:pP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remains</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b="1" dirty="0" err="1" smtClean="0">
                <a:solidFill>
                  <a:schemeClr val="accent1">
                    <a:lumMod val="75000"/>
                  </a:schemeClr>
                </a:solidFill>
                <a:latin typeface="Comic Sans MS" pitchFamily="66" charset="0"/>
              </a:rPr>
              <a:t>chyle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which</a:t>
            </a:r>
            <a:r>
              <a:rPr lang="es-ES" sz="3600" dirty="0" smtClean="0">
                <a:solidFill>
                  <a:srgbClr val="002060"/>
                </a:solidFill>
                <a:latin typeface="Comic Sans MS" pitchFamily="66" charset="0"/>
              </a:rPr>
              <a:t> can </a:t>
            </a:r>
            <a:r>
              <a:rPr lang="es-ES" sz="3600" dirty="0" err="1" smtClean="0">
                <a:solidFill>
                  <a:srgbClr val="002060"/>
                </a:solidFill>
                <a:latin typeface="Comic Sans MS" pitchFamily="66" charset="0"/>
              </a:rPr>
              <a:t>not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used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pass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into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large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intestine</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first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part</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b="1" dirty="0" err="1" smtClean="0">
                <a:solidFill>
                  <a:srgbClr val="002060"/>
                </a:solidFill>
                <a:latin typeface="Comic Sans MS" pitchFamily="66" charset="0"/>
              </a:rPr>
              <a:t>ascending</a:t>
            </a:r>
            <a:r>
              <a:rPr lang="es-ES" sz="3600" b="1" dirty="0" smtClean="0">
                <a:solidFill>
                  <a:srgbClr val="002060"/>
                </a:solidFill>
                <a:latin typeface="Comic Sans MS" pitchFamily="66" charset="0"/>
              </a:rPr>
              <a:t> colon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begins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recover</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water</a:t>
            </a:r>
            <a:r>
              <a:rPr lang="es-ES" sz="3600" dirty="0" smtClean="0">
                <a:solidFill>
                  <a:srgbClr val="002060"/>
                </a:solidFill>
                <a:latin typeface="Comic Sans MS" pitchFamily="66" charset="0"/>
              </a:rPr>
              <a:t> and </a:t>
            </a:r>
            <a:r>
              <a:rPr lang="es-ES" sz="3600" dirty="0" err="1" smtClean="0">
                <a:solidFill>
                  <a:srgbClr val="002060"/>
                </a:solidFill>
                <a:latin typeface="Comic Sans MS" pitchFamily="66" charset="0"/>
              </a:rPr>
              <a:t>some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ions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This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process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continues</a:t>
            </a:r>
            <a:r>
              <a:rPr lang="es-ES" sz="3600" dirty="0" smtClean="0">
                <a:solidFill>
                  <a:srgbClr val="002060"/>
                </a:solidFill>
                <a:latin typeface="Comic Sans MS" pitchFamily="66" charset="0"/>
              </a:rPr>
              <a:t> in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b="1" dirty="0" err="1" smtClean="0">
                <a:solidFill>
                  <a:srgbClr val="002060"/>
                </a:solidFill>
                <a:latin typeface="Comic Sans MS" pitchFamily="66" charset="0"/>
              </a:rPr>
              <a:t>transverse</a:t>
            </a:r>
            <a:r>
              <a:rPr lang="es-ES" sz="3600" b="1" dirty="0" smtClean="0">
                <a:solidFill>
                  <a:srgbClr val="002060"/>
                </a:solidFill>
                <a:latin typeface="Comic Sans MS" pitchFamily="66" charset="0"/>
              </a:rPr>
              <a:t> colon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final </a:t>
            </a:r>
            <a:r>
              <a:rPr lang="es-ES" sz="3600" dirty="0" err="1" smtClean="0">
                <a:solidFill>
                  <a:srgbClr val="002060"/>
                </a:solidFill>
                <a:latin typeface="Comic Sans MS" pitchFamily="66" charset="0"/>
              </a:rPr>
              <a:t>tract</a:t>
            </a:r>
            <a:r>
              <a:rPr lang="es-ES" sz="3600" dirty="0" smtClean="0">
                <a:solidFill>
                  <a:srgbClr val="002060"/>
                </a:solidFill>
                <a:latin typeface="Comic Sans MS" pitchFamily="66" charset="0"/>
              </a:rPr>
              <a:t> of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large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intestine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is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b="1" dirty="0" err="1" smtClean="0">
                <a:solidFill>
                  <a:srgbClr val="002060"/>
                </a:solidFill>
                <a:latin typeface="Comic Sans MS" pitchFamily="66" charset="0"/>
              </a:rPr>
              <a:t>descending</a:t>
            </a:r>
            <a:r>
              <a:rPr lang="es-ES" sz="3600" b="1" dirty="0" smtClean="0">
                <a:solidFill>
                  <a:srgbClr val="002060"/>
                </a:solidFill>
                <a:latin typeface="Comic Sans MS" pitchFamily="66" charset="0"/>
              </a:rPr>
              <a:t> colon </a:t>
            </a:r>
            <a:r>
              <a:rPr lang="es-ES" sz="3600" dirty="0" err="1" smtClean="0">
                <a:solidFill>
                  <a:srgbClr val="002060"/>
                </a:solidFill>
                <a:latin typeface="Comic Sans MS" pitchFamily="66" charset="0"/>
              </a:rPr>
              <a:t>which</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stores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faeces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When</a:t>
            </a:r>
            <a:r>
              <a:rPr lang="es-ES" sz="3600" dirty="0" smtClean="0">
                <a:solidFill>
                  <a:srgbClr val="002060"/>
                </a:solidFill>
                <a:latin typeface="Comic Sans MS" pitchFamily="66" charset="0"/>
              </a:rPr>
              <a:t> a </a:t>
            </a:r>
            <a:r>
              <a:rPr lang="es-ES" sz="3600" dirty="0" err="1" smtClean="0">
                <a:solidFill>
                  <a:srgbClr val="002060"/>
                </a:solidFill>
                <a:latin typeface="Comic Sans MS" pitchFamily="66" charset="0"/>
              </a:rPr>
              <a:t>certain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amount</a:t>
            </a:r>
            <a:r>
              <a:rPr lang="es-ES" sz="3600" dirty="0" smtClean="0">
                <a:solidFill>
                  <a:srgbClr val="002060"/>
                </a:solidFill>
                <a:latin typeface="Comic Sans MS" pitchFamily="66" charset="0"/>
              </a:rPr>
              <a:t> has </a:t>
            </a:r>
            <a:r>
              <a:rPr lang="es-ES" sz="3600" dirty="0" err="1" smtClean="0">
                <a:solidFill>
                  <a:srgbClr val="002060"/>
                </a:solidFill>
                <a:latin typeface="Comic Sans MS" pitchFamily="66" charset="0"/>
              </a:rPr>
              <a:t>been</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formed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faeces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pass</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b="1" dirty="0" err="1" smtClean="0">
                <a:solidFill>
                  <a:srgbClr val="002060"/>
                </a:solidFill>
                <a:latin typeface="Comic Sans MS" pitchFamily="66" charset="0"/>
              </a:rPr>
              <a:t>rectum</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ready</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to</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be</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expelled</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via</a:t>
            </a:r>
            <a:r>
              <a:rPr lang="es-ES" sz="3600" dirty="0" smtClean="0">
                <a:solidFill>
                  <a:srgbClr val="002060"/>
                </a:solidFill>
                <a:latin typeface="Comic Sans MS" pitchFamily="66" charset="0"/>
              </a:rPr>
              <a:t> </a:t>
            </a:r>
            <a:r>
              <a:rPr lang="es-ES" sz="3600" dirty="0" err="1" smtClean="0">
                <a:solidFill>
                  <a:srgbClr val="002060"/>
                </a:solidFill>
                <a:latin typeface="Comic Sans MS" pitchFamily="66" charset="0"/>
              </a:rPr>
              <a:t>the</a:t>
            </a:r>
            <a:r>
              <a:rPr lang="es-ES" sz="3600" dirty="0" smtClean="0">
                <a:solidFill>
                  <a:srgbClr val="002060"/>
                </a:solidFill>
                <a:latin typeface="Comic Sans MS" pitchFamily="66" charset="0"/>
              </a:rPr>
              <a:t> </a:t>
            </a:r>
            <a:r>
              <a:rPr lang="es-ES" sz="3600" b="1" dirty="0" err="1" smtClean="0">
                <a:solidFill>
                  <a:srgbClr val="002060"/>
                </a:solidFill>
                <a:latin typeface="Comic Sans MS" pitchFamily="66" charset="0"/>
              </a:rPr>
              <a:t>anus</a:t>
            </a:r>
            <a:r>
              <a:rPr lang="es-ES" sz="3600" dirty="0" smtClean="0">
                <a:solidFill>
                  <a:srgbClr val="002060"/>
                </a:solidFill>
                <a:latin typeface="Comic Sans MS" pitchFamily="66" charset="0"/>
              </a:rPr>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74638"/>
            <a:ext cx="3312368" cy="1786210"/>
          </a:xfrm>
        </p:spPr>
        <p:txBody>
          <a:bodyPr>
            <a:normAutofit/>
          </a:bodyPr>
          <a:lstStyle/>
          <a:p>
            <a:pPr algn="ctr"/>
            <a:r>
              <a:rPr lang="es-ES" sz="5000" dirty="0" err="1" smtClean="0">
                <a:solidFill>
                  <a:srgbClr val="F60069"/>
                </a:solidFill>
                <a:latin typeface="Jokerman" pitchFamily="82" charset="0"/>
              </a:rPr>
              <a:t>Digestive</a:t>
            </a:r>
            <a:r>
              <a:rPr lang="es-ES" sz="5000" dirty="0" smtClean="0">
                <a:solidFill>
                  <a:srgbClr val="F60069"/>
                </a:solidFill>
                <a:latin typeface="Jokerman" pitchFamily="82" charset="0"/>
              </a:rPr>
              <a:t> </a:t>
            </a:r>
            <a:r>
              <a:rPr lang="es-ES" sz="5000" dirty="0" err="1" smtClean="0">
                <a:solidFill>
                  <a:srgbClr val="F60069"/>
                </a:solidFill>
                <a:latin typeface="Jokerman" pitchFamily="82" charset="0"/>
              </a:rPr>
              <a:t>system</a:t>
            </a:r>
            <a:endParaRPr lang="es-ES" sz="5000" dirty="0">
              <a:solidFill>
                <a:srgbClr val="F60069"/>
              </a:solidFill>
              <a:latin typeface="Jokerman" pitchFamily="82" charset="0"/>
            </a:endParaRPr>
          </a:p>
        </p:txBody>
      </p:sp>
      <p:pic>
        <p:nvPicPr>
          <p:cNvPr id="1026" name="Picture 2"/>
          <p:cNvPicPr>
            <a:picLocks noGrp="1" noChangeAspect="1" noChangeArrowheads="1"/>
          </p:cNvPicPr>
          <p:nvPr>
            <p:ph sz="quarter" idx="1"/>
          </p:nvPr>
        </p:nvPicPr>
        <p:blipFill>
          <a:blip r:embed="rId3" cstate="print"/>
          <a:srcRect/>
          <a:stretch>
            <a:fillRect/>
          </a:stretch>
        </p:blipFill>
        <p:spPr bwMode="auto">
          <a:xfrm>
            <a:off x="3779912" y="0"/>
            <a:ext cx="3903448" cy="68368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79512" y="0"/>
            <a:ext cx="8964488" cy="6858000"/>
          </a:xfrm>
        </p:spPr>
        <p:txBody>
          <a:bodyPr>
            <a:noAutofit/>
          </a:bodyPr>
          <a:lstStyle/>
          <a:p>
            <a:r>
              <a:rPr lang="es-ES" sz="2500" b="1" dirty="0" err="1" smtClean="0">
                <a:solidFill>
                  <a:srgbClr val="002060"/>
                </a:solidFill>
                <a:latin typeface="Comic Sans MS" pitchFamily="66" charset="0"/>
              </a:rPr>
              <a:t>Mouth</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Liver</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Gall</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bladder</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Vermiform</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appendix</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Anus</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Large</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intestine</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ascending</a:t>
            </a:r>
            <a:r>
              <a:rPr lang="es-ES" sz="2500" b="1" dirty="0" smtClean="0">
                <a:solidFill>
                  <a:srgbClr val="002060"/>
                </a:solidFill>
                <a:latin typeface="Comic Sans MS" pitchFamily="66" charset="0"/>
              </a:rPr>
              <a:t> colon (), </a:t>
            </a:r>
            <a:r>
              <a:rPr lang="es-ES" sz="2500" b="1" dirty="0" err="1" smtClean="0">
                <a:solidFill>
                  <a:srgbClr val="002060"/>
                </a:solidFill>
                <a:latin typeface="Comic Sans MS" pitchFamily="66" charset="0"/>
              </a:rPr>
              <a:t>transverse</a:t>
            </a:r>
            <a:r>
              <a:rPr lang="es-ES" sz="2500" b="1" dirty="0" smtClean="0">
                <a:solidFill>
                  <a:srgbClr val="002060"/>
                </a:solidFill>
                <a:latin typeface="Comic Sans MS" pitchFamily="66" charset="0"/>
              </a:rPr>
              <a:t> colon () and </a:t>
            </a:r>
            <a:r>
              <a:rPr lang="es-ES" sz="2500" b="1" dirty="0" err="1" smtClean="0">
                <a:solidFill>
                  <a:srgbClr val="002060"/>
                </a:solidFill>
                <a:latin typeface="Comic Sans MS" pitchFamily="66" charset="0"/>
              </a:rPr>
              <a:t>descending</a:t>
            </a:r>
            <a:r>
              <a:rPr lang="es-ES" sz="2500" b="1" dirty="0" smtClean="0">
                <a:solidFill>
                  <a:srgbClr val="002060"/>
                </a:solidFill>
                <a:latin typeface="Comic Sans MS" pitchFamily="66" charset="0"/>
              </a:rPr>
              <a:t> colon()</a:t>
            </a:r>
          </a:p>
          <a:p>
            <a:r>
              <a:rPr lang="es-ES" sz="2500" b="1" dirty="0" smtClean="0">
                <a:solidFill>
                  <a:srgbClr val="002060"/>
                </a:solidFill>
                <a:latin typeface="Comic Sans MS" pitchFamily="66" charset="0"/>
              </a:rPr>
              <a:t>Small </a:t>
            </a:r>
            <a:r>
              <a:rPr lang="es-ES" sz="2500" b="1" dirty="0" err="1" smtClean="0">
                <a:solidFill>
                  <a:srgbClr val="002060"/>
                </a:solidFill>
                <a:latin typeface="Comic Sans MS" pitchFamily="66" charset="0"/>
              </a:rPr>
              <a:t>intestine</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duodenum</a:t>
            </a:r>
            <a:r>
              <a:rPr lang="es-ES" sz="2500" b="1" dirty="0" smtClean="0">
                <a:solidFill>
                  <a:srgbClr val="002060"/>
                </a:solidFill>
                <a:latin typeface="Comic Sans MS" pitchFamily="66" charset="0"/>
              </a:rPr>
              <a:t> (), </a:t>
            </a:r>
            <a:r>
              <a:rPr lang="es-ES" sz="2500" b="1" dirty="0" err="1" smtClean="0">
                <a:solidFill>
                  <a:srgbClr val="002060"/>
                </a:solidFill>
                <a:latin typeface="Comic Sans MS" pitchFamily="66" charset="0"/>
              </a:rPr>
              <a:t>jejunum</a:t>
            </a:r>
            <a:r>
              <a:rPr lang="es-ES" sz="2500" b="1" dirty="0" smtClean="0">
                <a:solidFill>
                  <a:srgbClr val="002060"/>
                </a:solidFill>
                <a:latin typeface="Comic Sans MS" pitchFamily="66" charset="0"/>
              </a:rPr>
              <a:t> () and </a:t>
            </a:r>
            <a:r>
              <a:rPr lang="es-ES" sz="2500" b="1" dirty="0" err="1" smtClean="0">
                <a:solidFill>
                  <a:srgbClr val="002060"/>
                </a:solidFill>
                <a:latin typeface="Comic Sans MS" pitchFamily="66" charset="0"/>
              </a:rPr>
              <a:t>ileum</a:t>
            </a:r>
            <a:r>
              <a:rPr lang="es-ES" sz="2500" b="1" dirty="0" smtClean="0">
                <a:solidFill>
                  <a:srgbClr val="002060"/>
                </a:solidFill>
                <a:latin typeface="Comic Sans MS" pitchFamily="66" charset="0"/>
              </a:rPr>
              <a:t> ()</a:t>
            </a:r>
          </a:p>
          <a:p>
            <a:r>
              <a:rPr lang="es-ES" sz="2500" b="1" dirty="0" err="1" smtClean="0">
                <a:solidFill>
                  <a:srgbClr val="002060"/>
                </a:solidFill>
                <a:latin typeface="Comic Sans MS" pitchFamily="66" charset="0"/>
              </a:rPr>
              <a:t>Spleen</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Stomach</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Pancreas</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Pharynx</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Oesophagus</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Salivary</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glands</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Rectum</a:t>
            </a:r>
            <a:r>
              <a:rPr lang="es-ES" sz="2500" b="1" dirty="0" smtClean="0">
                <a:solidFill>
                  <a:srgbClr val="002060"/>
                </a:solidFill>
                <a:latin typeface="Comic Sans MS" pitchFamily="66" charset="0"/>
              </a:rPr>
              <a:t> </a:t>
            </a:r>
            <a:endParaRPr lang="es-ES" sz="2500" b="1" dirty="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74638"/>
            <a:ext cx="2664296" cy="1210146"/>
          </a:xfrm>
        </p:spPr>
        <p:txBody>
          <a:bodyPr>
            <a:normAutofit/>
          </a:bodyPr>
          <a:lstStyle/>
          <a:p>
            <a:pPr algn="ctr"/>
            <a:r>
              <a:rPr lang="es-ES" sz="6000" dirty="0" err="1" smtClean="0">
                <a:solidFill>
                  <a:srgbClr val="F60069"/>
                </a:solidFill>
                <a:latin typeface="Jokerman" pitchFamily="82" charset="0"/>
              </a:rPr>
              <a:t>teeth</a:t>
            </a:r>
            <a:endParaRPr lang="es-ES" sz="6000" dirty="0">
              <a:solidFill>
                <a:srgbClr val="F60069"/>
              </a:solidFill>
              <a:latin typeface="Jokerman" pitchFamily="82" charset="0"/>
            </a:endParaRPr>
          </a:p>
        </p:txBody>
      </p:sp>
      <p:sp>
        <p:nvSpPr>
          <p:cNvPr id="4" name="3 Marcador de contenido"/>
          <p:cNvSpPr>
            <a:spLocks noGrp="1"/>
          </p:cNvSpPr>
          <p:nvPr>
            <p:ph sz="quarter" idx="1"/>
          </p:nvPr>
        </p:nvSpPr>
        <p:spPr>
          <a:xfrm>
            <a:off x="457200" y="1700808"/>
            <a:ext cx="3466728" cy="4824536"/>
          </a:xfrm>
        </p:spPr>
        <p:txBody>
          <a:bodyPr>
            <a:noAutofit/>
          </a:bodyPr>
          <a:lstStyle/>
          <a:p>
            <a:pPr marL="7938" indent="-7938" algn="just">
              <a:buNone/>
            </a:pPr>
            <a:r>
              <a:rPr lang="es-ES" sz="3000" dirty="0" err="1" smtClean="0">
                <a:solidFill>
                  <a:srgbClr val="002060"/>
                </a:solidFill>
                <a:latin typeface="Comic Sans MS" pitchFamily="66" charset="0"/>
              </a:rPr>
              <a:t>The</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tooth</a:t>
            </a:r>
            <a:r>
              <a:rPr lang="es-ES" sz="3000" dirty="0" smtClean="0">
                <a:solidFill>
                  <a:srgbClr val="002060"/>
                </a:solidFill>
                <a:latin typeface="Comic Sans MS" pitchFamily="66" charset="0"/>
              </a:rPr>
              <a:t> formula </a:t>
            </a:r>
            <a:r>
              <a:rPr lang="es-ES" sz="3000" dirty="0" err="1" smtClean="0">
                <a:solidFill>
                  <a:srgbClr val="002060"/>
                </a:solidFill>
                <a:latin typeface="Comic Sans MS" pitchFamily="66" charset="0"/>
              </a:rPr>
              <a:t>is</a:t>
            </a:r>
            <a:r>
              <a:rPr lang="es-ES" sz="3000" dirty="0" smtClean="0">
                <a:solidFill>
                  <a:srgbClr val="002060"/>
                </a:solidFill>
                <a:latin typeface="Comic Sans MS" pitchFamily="66" charset="0"/>
              </a:rPr>
              <a:t> 4I+2C+4PM+6M per </a:t>
            </a:r>
            <a:r>
              <a:rPr lang="es-ES" sz="3000" dirty="0" err="1" smtClean="0">
                <a:solidFill>
                  <a:srgbClr val="002060"/>
                </a:solidFill>
                <a:latin typeface="Comic Sans MS" pitchFamily="66" charset="0"/>
              </a:rPr>
              <a:t>jaw</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Adults</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have</a:t>
            </a:r>
            <a:r>
              <a:rPr lang="es-ES" sz="3000" dirty="0" smtClean="0">
                <a:solidFill>
                  <a:srgbClr val="002060"/>
                </a:solidFill>
                <a:latin typeface="Comic Sans MS" pitchFamily="66" charset="0"/>
              </a:rPr>
              <a:t> a total of 32 </a:t>
            </a:r>
            <a:r>
              <a:rPr lang="es-ES" sz="3000" dirty="0" err="1" smtClean="0">
                <a:solidFill>
                  <a:srgbClr val="002060"/>
                </a:solidFill>
                <a:latin typeface="Comic Sans MS" pitchFamily="66" charset="0"/>
              </a:rPr>
              <a:t>teeth</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The</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third</a:t>
            </a:r>
            <a:r>
              <a:rPr lang="es-ES" sz="3000" dirty="0" smtClean="0">
                <a:solidFill>
                  <a:srgbClr val="002060"/>
                </a:solidFill>
                <a:latin typeface="Comic Sans MS" pitchFamily="66" charset="0"/>
              </a:rPr>
              <a:t> molar, </a:t>
            </a:r>
            <a:r>
              <a:rPr lang="es-ES" sz="3000" dirty="0" err="1" smtClean="0">
                <a:solidFill>
                  <a:srgbClr val="002060"/>
                </a:solidFill>
                <a:latin typeface="Comic Sans MS" pitchFamily="66" charset="0"/>
              </a:rPr>
              <a:t>also</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called</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the</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wisdom</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tooth</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appears</a:t>
            </a:r>
            <a:r>
              <a:rPr lang="es-ES" sz="3000" dirty="0" smtClean="0">
                <a:solidFill>
                  <a:srgbClr val="002060"/>
                </a:solidFill>
                <a:latin typeface="Comic Sans MS" pitchFamily="66" charset="0"/>
              </a:rPr>
              <a:t> in </a:t>
            </a:r>
            <a:r>
              <a:rPr lang="es-ES" sz="3000" dirty="0" err="1" smtClean="0">
                <a:solidFill>
                  <a:srgbClr val="002060"/>
                </a:solidFill>
                <a:latin typeface="Comic Sans MS" pitchFamily="66" charset="0"/>
              </a:rPr>
              <a:t>adult-hood</a:t>
            </a:r>
            <a:r>
              <a:rPr lang="es-ES" sz="3000" dirty="0" smtClean="0">
                <a:solidFill>
                  <a:srgbClr val="002060"/>
                </a:solidFill>
                <a:latin typeface="Comic Sans MS" pitchFamily="66" charset="0"/>
              </a:rPr>
              <a:t>.</a:t>
            </a:r>
            <a:endParaRPr lang="es-ES" sz="3000" dirty="0">
              <a:solidFill>
                <a:srgbClr val="002060"/>
              </a:solidFill>
              <a:latin typeface="Comic Sans MS" pitchFamily="66" charset="0"/>
            </a:endParaRPr>
          </a:p>
        </p:txBody>
      </p:sp>
      <p:pic>
        <p:nvPicPr>
          <p:cNvPr id="2050" name="Picture 2"/>
          <p:cNvPicPr>
            <a:picLocks noChangeAspect="1" noChangeArrowheads="1"/>
          </p:cNvPicPr>
          <p:nvPr/>
        </p:nvPicPr>
        <p:blipFill>
          <a:blip r:embed="rId3" cstate="print"/>
          <a:srcRect/>
          <a:stretch>
            <a:fillRect/>
          </a:stretch>
        </p:blipFill>
        <p:spPr bwMode="auto">
          <a:xfrm>
            <a:off x="4228946" y="1325563"/>
            <a:ext cx="3887812" cy="44076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971600" y="1124744"/>
            <a:ext cx="6953200" cy="5349208"/>
          </a:xfrm>
        </p:spPr>
        <p:txBody>
          <a:bodyPr/>
          <a:lstStyle/>
          <a:p>
            <a:r>
              <a:rPr lang="es-ES" sz="3000" b="1" dirty="0" smtClean="0">
                <a:solidFill>
                  <a:srgbClr val="002060"/>
                </a:solidFill>
                <a:latin typeface="Comic Sans MS" pitchFamily="66" charset="0"/>
              </a:rPr>
              <a:t>Molar 3</a:t>
            </a:r>
            <a:r>
              <a:rPr lang="es-ES" sz="3000" b="1" baseline="30000" dirty="0" smtClean="0">
                <a:solidFill>
                  <a:srgbClr val="002060"/>
                </a:solidFill>
                <a:latin typeface="Comic Sans MS" pitchFamily="66" charset="0"/>
              </a:rPr>
              <a:t>rd</a:t>
            </a:r>
            <a:r>
              <a:rPr lang="es-ES" sz="3000" b="1" dirty="0" smtClean="0">
                <a:solidFill>
                  <a:srgbClr val="002060"/>
                </a:solidFill>
                <a:latin typeface="Comic Sans MS" pitchFamily="66" charset="0"/>
              </a:rPr>
              <a:t> (</a:t>
            </a:r>
            <a:r>
              <a:rPr lang="es-ES" sz="3000" b="1" dirty="0" err="1" smtClean="0">
                <a:solidFill>
                  <a:srgbClr val="002060"/>
                </a:solidFill>
                <a:latin typeface="Comic Sans MS" pitchFamily="66" charset="0"/>
              </a:rPr>
              <a:t>Wisdom</a:t>
            </a:r>
            <a:r>
              <a:rPr lang="es-ES" sz="3000" b="1" dirty="0" smtClean="0">
                <a:solidFill>
                  <a:srgbClr val="002060"/>
                </a:solidFill>
                <a:latin typeface="Comic Sans MS" pitchFamily="66" charset="0"/>
              </a:rPr>
              <a:t> </a:t>
            </a:r>
            <a:r>
              <a:rPr lang="es-ES" sz="3000" b="1" dirty="0" err="1" smtClean="0">
                <a:solidFill>
                  <a:srgbClr val="002060"/>
                </a:solidFill>
                <a:latin typeface="Comic Sans MS" pitchFamily="66" charset="0"/>
              </a:rPr>
              <a:t>tooth</a:t>
            </a:r>
            <a:r>
              <a:rPr lang="es-ES" sz="3000" b="1" dirty="0" smtClean="0">
                <a:solidFill>
                  <a:srgbClr val="002060"/>
                </a:solidFill>
                <a:latin typeface="Comic Sans MS" pitchFamily="66" charset="0"/>
              </a:rPr>
              <a:t>)</a:t>
            </a:r>
          </a:p>
          <a:p>
            <a:r>
              <a:rPr lang="es-ES" sz="3000" b="1" dirty="0" smtClean="0">
                <a:solidFill>
                  <a:srgbClr val="002060"/>
                </a:solidFill>
                <a:latin typeface="Comic Sans MS" pitchFamily="66" charset="0"/>
              </a:rPr>
              <a:t>Molar 2</a:t>
            </a:r>
            <a:r>
              <a:rPr lang="es-ES" sz="3000" b="1" baseline="30000" dirty="0" smtClean="0">
                <a:solidFill>
                  <a:srgbClr val="002060"/>
                </a:solidFill>
                <a:latin typeface="Comic Sans MS" pitchFamily="66" charset="0"/>
              </a:rPr>
              <a:t>nd</a:t>
            </a:r>
            <a:endParaRPr lang="es-ES" sz="3000" b="1" dirty="0" smtClean="0">
              <a:solidFill>
                <a:srgbClr val="002060"/>
              </a:solidFill>
              <a:latin typeface="Comic Sans MS" pitchFamily="66" charset="0"/>
            </a:endParaRPr>
          </a:p>
          <a:p>
            <a:r>
              <a:rPr lang="es-ES" sz="3000" b="1" dirty="0" smtClean="0">
                <a:solidFill>
                  <a:srgbClr val="002060"/>
                </a:solidFill>
                <a:latin typeface="Comic Sans MS" pitchFamily="66" charset="0"/>
              </a:rPr>
              <a:t>Molar 1</a:t>
            </a:r>
            <a:r>
              <a:rPr lang="es-ES" sz="3000" b="1" baseline="30000" dirty="0" smtClean="0">
                <a:solidFill>
                  <a:srgbClr val="002060"/>
                </a:solidFill>
                <a:latin typeface="Comic Sans MS" pitchFamily="66" charset="0"/>
              </a:rPr>
              <a:t>st</a:t>
            </a:r>
          </a:p>
          <a:p>
            <a:r>
              <a:rPr lang="es-ES" sz="3000" b="1" dirty="0" smtClean="0">
                <a:solidFill>
                  <a:srgbClr val="002060"/>
                </a:solidFill>
                <a:latin typeface="Comic Sans MS" pitchFamily="66" charset="0"/>
              </a:rPr>
              <a:t>Pre-molar 2</a:t>
            </a:r>
            <a:r>
              <a:rPr lang="es-ES" sz="3000" b="1" baseline="30000" dirty="0" smtClean="0">
                <a:solidFill>
                  <a:srgbClr val="002060"/>
                </a:solidFill>
                <a:latin typeface="Comic Sans MS" pitchFamily="66" charset="0"/>
              </a:rPr>
              <a:t>nd</a:t>
            </a:r>
            <a:endParaRPr lang="es-ES" sz="3000" b="1" dirty="0" smtClean="0">
              <a:solidFill>
                <a:srgbClr val="002060"/>
              </a:solidFill>
              <a:latin typeface="Comic Sans MS" pitchFamily="66" charset="0"/>
            </a:endParaRPr>
          </a:p>
          <a:p>
            <a:r>
              <a:rPr lang="es-ES" sz="3000" b="1" dirty="0" smtClean="0">
                <a:solidFill>
                  <a:srgbClr val="002060"/>
                </a:solidFill>
                <a:latin typeface="Comic Sans MS" pitchFamily="66" charset="0"/>
              </a:rPr>
              <a:t>Pre-molar 1</a:t>
            </a:r>
            <a:r>
              <a:rPr lang="es-ES" sz="3000" b="1" baseline="30000" dirty="0" smtClean="0">
                <a:solidFill>
                  <a:srgbClr val="002060"/>
                </a:solidFill>
                <a:latin typeface="Comic Sans MS" pitchFamily="66" charset="0"/>
              </a:rPr>
              <a:t>st</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Canine</a:t>
            </a:r>
            <a:r>
              <a:rPr lang="es-ES" sz="3000" b="1" dirty="0" smtClean="0">
                <a:solidFill>
                  <a:srgbClr val="002060"/>
                </a:solidFill>
                <a:latin typeface="Comic Sans MS" pitchFamily="66" charset="0"/>
              </a:rPr>
              <a:t> </a:t>
            </a:r>
          </a:p>
          <a:p>
            <a:r>
              <a:rPr lang="es-ES" sz="3000" b="1" dirty="0" err="1" smtClean="0">
                <a:solidFill>
                  <a:srgbClr val="002060"/>
                </a:solidFill>
                <a:latin typeface="Comic Sans MS" pitchFamily="66" charset="0"/>
              </a:rPr>
              <a:t>Incisors</a:t>
            </a:r>
            <a:endParaRPr lang="es-ES" sz="3000" b="1" dirty="0" smtClean="0">
              <a:solidFill>
                <a:srgbClr val="002060"/>
              </a:solidFill>
              <a:latin typeface="Comic Sans MS" pitchFamily="66" charset="0"/>
            </a:endParaRPr>
          </a:p>
          <a:p>
            <a:endParaRPr lang="es-ES" b="1" dirty="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74638"/>
            <a:ext cx="8352928" cy="1210146"/>
          </a:xfrm>
        </p:spPr>
        <p:txBody>
          <a:bodyPr>
            <a:normAutofit/>
          </a:bodyPr>
          <a:lstStyle/>
          <a:p>
            <a:pPr algn="ctr"/>
            <a:r>
              <a:rPr lang="es-ES" sz="6500" dirty="0" err="1" smtClean="0">
                <a:solidFill>
                  <a:srgbClr val="F60069"/>
                </a:solidFill>
                <a:latin typeface="Jokerman" pitchFamily="82" charset="0"/>
              </a:rPr>
              <a:t>The</a:t>
            </a:r>
            <a:r>
              <a:rPr lang="es-ES" sz="6500" dirty="0" smtClean="0">
                <a:solidFill>
                  <a:srgbClr val="F60069"/>
                </a:solidFill>
                <a:latin typeface="Jokerman" pitchFamily="82" charset="0"/>
              </a:rPr>
              <a:t> </a:t>
            </a:r>
            <a:r>
              <a:rPr lang="es-ES" sz="6500" dirty="0" err="1" smtClean="0">
                <a:solidFill>
                  <a:srgbClr val="F60069"/>
                </a:solidFill>
                <a:latin typeface="Jokerman" pitchFamily="82" charset="0"/>
              </a:rPr>
              <a:t>stomach</a:t>
            </a:r>
            <a:endParaRPr lang="es-ES" sz="6500" dirty="0">
              <a:solidFill>
                <a:srgbClr val="F60069"/>
              </a:solidFill>
              <a:latin typeface="Jokerman" pitchFamily="82" charset="0"/>
            </a:endParaRPr>
          </a:p>
        </p:txBody>
      </p:sp>
      <p:pic>
        <p:nvPicPr>
          <p:cNvPr id="1026" name="Picture 2"/>
          <p:cNvPicPr>
            <a:picLocks noChangeAspect="1" noChangeArrowheads="1"/>
          </p:cNvPicPr>
          <p:nvPr/>
        </p:nvPicPr>
        <p:blipFill>
          <a:blip r:embed="rId3" cstate="print"/>
          <a:srcRect/>
          <a:stretch>
            <a:fillRect/>
          </a:stretch>
        </p:blipFill>
        <p:spPr bwMode="auto">
          <a:xfrm>
            <a:off x="1907704" y="1484784"/>
            <a:ext cx="4968552" cy="51620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04664"/>
            <a:ext cx="8363272" cy="6069288"/>
          </a:xfrm>
        </p:spPr>
        <p:txBody>
          <a:bodyPr>
            <a:normAutofit/>
          </a:bodyPr>
          <a:lstStyle/>
          <a:p>
            <a:r>
              <a:rPr lang="es-ES" sz="2800" b="1" dirty="0" err="1" smtClean="0">
                <a:solidFill>
                  <a:srgbClr val="002060"/>
                </a:solidFill>
                <a:latin typeface="Comic Sans MS" pitchFamily="66" charset="0"/>
              </a:rPr>
              <a:t>Oesophagus</a:t>
            </a:r>
            <a:endParaRPr lang="es-ES" sz="2800" b="1" dirty="0" smtClean="0">
              <a:solidFill>
                <a:srgbClr val="002060"/>
              </a:solidFill>
              <a:latin typeface="Comic Sans MS" pitchFamily="66" charset="0"/>
            </a:endParaRPr>
          </a:p>
          <a:p>
            <a:r>
              <a:rPr lang="es-ES" sz="2800" b="1" dirty="0" err="1" smtClean="0">
                <a:solidFill>
                  <a:srgbClr val="002060"/>
                </a:solidFill>
                <a:latin typeface="Comic Sans MS" pitchFamily="66" charset="0"/>
              </a:rPr>
              <a:t>Lower</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oesophageal</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sphincter</a:t>
            </a:r>
            <a:endParaRPr lang="es-ES" sz="2800" b="1" dirty="0" smtClean="0">
              <a:solidFill>
                <a:srgbClr val="002060"/>
              </a:solidFill>
              <a:latin typeface="Comic Sans MS" pitchFamily="66" charset="0"/>
            </a:endParaRPr>
          </a:p>
          <a:p>
            <a:r>
              <a:rPr lang="es-ES" sz="2800" b="1" dirty="0" err="1" smtClean="0">
                <a:solidFill>
                  <a:srgbClr val="002060"/>
                </a:solidFill>
                <a:latin typeface="Comic Sans MS" pitchFamily="66" charset="0"/>
              </a:rPr>
              <a:t>Cardia</a:t>
            </a:r>
            <a:endParaRPr lang="es-ES" sz="2800" b="1" dirty="0" smtClean="0">
              <a:solidFill>
                <a:srgbClr val="002060"/>
              </a:solidFill>
              <a:latin typeface="Comic Sans MS" pitchFamily="66" charset="0"/>
            </a:endParaRPr>
          </a:p>
          <a:p>
            <a:r>
              <a:rPr lang="es-ES" sz="2800" b="1" dirty="0" err="1" smtClean="0">
                <a:solidFill>
                  <a:srgbClr val="002060"/>
                </a:solidFill>
                <a:latin typeface="Comic Sans MS" pitchFamily="66" charset="0"/>
              </a:rPr>
              <a:t>Stomach</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fundus</a:t>
            </a:r>
            <a:endParaRPr lang="es-ES" sz="2800" b="1" dirty="0" smtClean="0">
              <a:solidFill>
                <a:srgbClr val="002060"/>
              </a:solidFill>
              <a:latin typeface="Comic Sans MS" pitchFamily="66" charset="0"/>
            </a:endParaRPr>
          </a:p>
          <a:p>
            <a:r>
              <a:rPr lang="es-ES" sz="2800" b="1" dirty="0" err="1" smtClean="0">
                <a:solidFill>
                  <a:srgbClr val="002060"/>
                </a:solidFill>
                <a:latin typeface="Comic Sans MS" pitchFamily="66" charset="0"/>
              </a:rPr>
              <a:t>Gastric</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folds</a:t>
            </a:r>
            <a:endParaRPr lang="es-ES" sz="2800" b="1" dirty="0" smtClean="0">
              <a:solidFill>
                <a:srgbClr val="002060"/>
              </a:solidFill>
              <a:latin typeface="Comic Sans MS" pitchFamily="66" charset="0"/>
            </a:endParaRPr>
          </a:p>
          <a:p>
            <a:r>
              <a:rPr lang="es-ES" sz="2800" b="1" dirty="0" err="1" smtClean="0">
                <a:solidFill>
                  <a:srgbClr val="002060"/>
                </a:solidFill>
                <a:latin typeface="Comic Sans MS" pitchFamily="66" charset="0"/>
              </a:rPr>
              <a:t>Stomach</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greater</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curvature</a:t>
            </a:r>
            <a:endParaRPr lang="es-ES" sz="2800" b="1" dirty="0" smtClean="0">
              <a:solidFill>
                <a:srgbClr val="002060"/>
              </a:solidFill>
              <a:latin typeface="Comic Sans MS" pitchFamily="66" charset="0"/>
            </a:endParaRPr>
          </a:p>
          <a:p>
            <a:r>
              <a:rPr lang="es-ES" sz="2800" b="1" dirty="0" err="1" smtClean="0">
                <a:solidFill>
                  <a:srgbClr val="002060"/>
                </a:solidFill>
                <a:latin typeface="Comic Sans MS" pitchFamily="66" charset="0"/>
              </a:rPr>
              <a:t>Stomach</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lesser</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curvature</a:t>
            </a:r>
            <a:endParaRPr lang="es-ES" sz="2800" b="1" dirty="0" smtClean="0">
              <a:solidFill>
                <a:srgbClr val="002060"/>
              </a:solidFill>
              <a:latin typeface="Comic Sans MS" pitchFamily="66" charset="0"/>
            </a:endParaRPr>
          </a:p>
          <a:p>
            <a:r>
              <a:rPr lang="es-ES" sz="2800" b="1" dirty="0" err="1" smtClean="0">
                <a:solidFill>
                  <a:srgbClr val="002060"/>
                </a:solidFill>
                <a:latin typeface="Comic Sans MS" pitchFamily="66" charset="0"/>
              </a:rPr>
              <a:t>Layers</a:t>
            </a:r>
            <a:r>
              <a:rPr lang="es-ES" sz="2800" b="1" dirty="0" smtClean="0">
                <a:solidFill>
                  <a:srgbClr val="002060"/>
                </a:solidFill>
                <a:latin typeface="Comic Sans MS" pitchFamily="66" charset="0"/>
              </a:rPr>
              <a:t> of </a:t>
            </a:r>
            <a:r>
              <a:rPr lang="es-ES" sz="2800" b="1" dirty="0" err="1" smtClean="0">
                <a:solidFill>
                  <a:srgbClr val="002060"/>
                </a:solidFill>
                <a:latin typeface="Comic Sans MS" pitchFamily="66" charset="0"/>
              </a:rPr>
              <a:t>the</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wall</a:t>
            </a:r>
            <a:r>
              <a:rPr lang="es-ES" sz="2800" b="1" dirty="0" smtClean="0">
                <a:solidFill>
                  <a:srgbClr val="002060"/>
                </a:solidFill>
                <a:latin typeface="Comic Sans MS" pitchFamily="66" charset="0"/>
              </a:rPr>
              <a:t> of </a:t>
            </a:r>
            <a:r>
              <a:rPr lang="es-ES" sz="2800" b="1" dirty="0" err="1" smtClean="0">
                <a:solidFill>
                  <a:srgbClr val="002060"/>
                </a:solidFill>
                <a:latin typeface="Comic Sans MS" pitchFamily="66" charset="0"/>
              </a:rPr>
              <a:t>the</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stomach</a:t>
            </a:r>
            <a:r>
              <a:rPr lang="es-ES" sz="2800" b="1" dirty="0" smtClean="0">
                <a:solidFill>
                  <a:srgbClr val="002060"/>
                </a:solidFill>
                <a:latin typeface="Comic Sans MS" pitchFamily="66" charset="0"/>
              </a:rPr>
              <a:t> (): mucus </a:t>
            </a:r>
            <a:r>
              <a:rPr lang="es-ES" sz="2800" b="1" dirty="0" err="1" smtClean="0">
                <a:solidFill>
                  <a:srgbClr val="002060"/>
                </a:solidFill>
                <a:latin typeface="Comic Sans MS" pitchFamily="66" charset="0"/>
              </a:rPr>
              <a:t>tunic</a:t>
            </a:r>
            <a:r>
              <a:rPr lang="es-ES" sz="2800" b="1" dirty="0" smtClean="0">
                <a:solidFill>
                  <a:srgbClr val="002060"/>
                </a:solidFill>
                <a:latin typeface="Comic Sans MS" pitchFamily="66" charset="0"/>
              </a:rPr>
              <a:t> (), muscular </a:t>
            </a:r>
            <a:r>
              <a:rPr lang="es-ES" sz="2800" b="1" dirty="0" err="1" smtClean="0">
                <a:solidFill>
                  <a:srgbClr val="002060"/>
                </a:solidFill>
                <a:latin typeface="Comic Sans MS" pitchFamily="66" charset="0"/>
              </a:rPr>
              <a:t>tunic</a:t>
            </a:r>
            <a:r>
              <a:rPr lang="es-ES" sz="2800" b="1" dirty="0" smtClean="0">
                <a:solidFill>
                  <a:srgbClr val="002060"/>
                </a:solidFill>
                <a:latin typeface="Comic Sans MS" pitchFamily="66" charset="0"/>
              </a:rPr>
              <a:t> () and </a:t>
            </a:r>
            <a:r>
              <a:rPr lang="es-ES" sz="2800" b="1" dirty="0" err="1" smtClean="0">
                <a:solidFill>
                  <a:srgbClr val="002060"/>
                </a:solidFill>
                <a:latin typeface="Comic Sans MS" pitchFamily="66" charset="0"/>
              </a:rPr>
              <a:t>serous</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tunic</a:t>
            </a:r>
            <a:r>
              <a:rPr lang="es-ES" sz="2800" b="1" dirty="0" smtClean="0">
                <a:solidFill>
                  <a:srgbClr val="002060"/>
                </a:solidFill>
                <a:latin typeface="Comic Sans MS" pitchFamily="66" charset="0"/>
              </a:rPr>
              <a:t> ()</a:t>
            </a:r>
          </a:p>
          <a:p>
            <a:r>
              <a:rPr lang="es-ES" sz="2800" b="1" dirty="0" err="1" smtClean="0">
                <a:solidFill>
                  <a:srgbClr val="002060"/>
                </a:solidFill>
                <a:latin typeface="Comic Sans MS" pitchFamily="66" charset="0"/>
              </a:rPr>
              <a:t>Pylorus</a:t>
            </a:r>
            <a:endParaRPr lang="es-ES" sz="2800" b="1" dirty="0" smtClean="0">
              <a:solidFill>
                <a:srgbClr val="002060"/>
              </a:solidFill>
              <a:latin typeface="Comic Sans MS" pitchFamily="66" charset="0"/>
            </a:endParaRPr>
          </a:p>
          <a:p>
            <a:r>
              <a:rPr lang="es-ES" sz="2800" b="1" dirty="0" err="1" smtClean="0">
                <a:solidFill>
                  <a:srgbClr val="002060"/>
                </a:solidFill>
                <a:latin typeface="Comic Sans MS" pitchFamily="66" charset="0"/>
              </a:rPr>
              <a:t>Initial</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stage</a:t>
            </a:r>
            <a:r>
              <a:rPr lang="es-ES" sz="2800" b="1" dirty="0" smtClean="0">
                <a:solidFill>
                  <a:srgbClr val="002060"/>
                </a:solidFill>
                <a:latin typeface="Comic Sans MS" pitchFamily="66" charset="0"/>
              </a:rPr>
              <a:t> of </a:t>
            </a:r>
            <a:r>
              <a:rPr lang="es-ES" sz="2800" b="1" dirty="0" err="1" smtClean="0">
                <a:solidFill>
                  <a:srgbClr val="002060"/>
                </a:solidFill>
                <a:latin typeface="Comic Sans MS" pitchFamily="66" charset="0"/>
              </a:rPr>
              <a:t>the</a:t>
            </a:r>
            <a:r>
              <a:rPr lang="es-ES" sz="2800" b="1" dirty="0" smtClean="0">
                <a:solidFill>
                  <a:srgbClr val="002060"/>
                </a:solidFill>
                <a:latin typeface="Comic Sans MS" pitchFamily="66" charset="0"/>
              </a:rPr>
              <a:t> </a:t>
            </a:r>
            <a:r>
              <a:rPr lang="es-ES" sz="2800" b="1" dirty="0" err="1" smtClean="0">
                <a:solidFill>
                  <a:srgbClr val="002060"/>
                </a:solidFill>
                <a:latin typeface="Comic Sans MS" pitchFamily="66" charset="0"/>
              </a:rPr>
              <a:t>duodenum</a:t>
            </a:r>
            <a:endParaRPr lang="es-ES" sz="2800" b="1" dirty="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74638"/>
            <a:ext cx="8424936" cy="1858218"/>
          </a:xfrm>
        </p:spPr>
        <p:txBody>
          <a:bodyPr>
            <a:normAutofit/>
          </a:bodyPr>
          <a:lstStyle/>
          <a:p>
            <a:pPr algn="ctr"/>
            <a:r>
              <a:rPr lang="es-ES" sz="5500" dirty="0" err="1" smtClean="0">
                <a:solidFill>
                  <a:srgbClr val="F60069"/>
                </a:solidFill>
                <a:latin typeface="Jokerman" pitchFamily="82" charset="0"/>
              </a:rPr>
              <a:t>Associated</a:t>
            </a:r>
            <a:r>
              <a:rPr lang="es-ES" sz="5500" dirty="0" smtClean="0">
                <a:solidFill>
                  <a:srgbClr val="F60069"/>
                </a:solidFill>
                <a:latin typeface="Jokerman" pitchFamily="82" charset="0"/>
              </a:rPr>
              <a:t> </a:t>
            </a:r>
            <a:r>
              <a:rPr lang="es-ES" sz="5500" dirty="0" err="1" smtClean="0">
                <a:solidFill>
                  <a:srgbClr val="F60069"/>
                </a:solidFill>
                <a:latin typeface="Jokerman" pitchFamily="82" charset="0"/>
              </a:rPr>
              <a:t>glands</a:t>
            </a:r>
            <a:r>
              <a:rPr lang="es-ES" sz="5500" dirty="0" smtClean="0">
                <a:solidFill>
                  <a:srgbClr val="F60069"/>
                </a:solidFill>
                <a:latin typeface="Jokerman" pitchFamily="82" charset="0"/>
              </a:rPr>
              <a:t> and </a:t>
            </a:r>
            <a:r>
              <a:rPr lang="es-ES" sz="5500" dirty="0" err="1" smtClean="0">
                <a:solidFill>
                  <a:srgbClr val="F60069"/>
                </a:solidFill>
                <a:latin typeface="Jokerman" pitchFamily="82" charset="0"/>
              </a:rPr>
              <a:t>the</a:t>
            </a:r>
            <a:r>
              <a:rPr lang="es-ES" sz="5500" dirty="0" smtClean="0">
                <a:solidFill>
                  <a:srgbClr val="F60069"/>
                </a:solidFill>
                <a:latin typeface="Jokerman" pitchFamily="82" charset="0"/>
              </a:rPr>
              <a:t> </a:t>
            </a:r>
            <a:r>
              <a:rPr lang="es-ES" sz="5500" dirty="0" err="1" smtClean="0">
                <a:solidFill>
                  <a:srgbClr val="F60069"/>
                </a:solidFill>
                <a:latin typeface="Jokerman" pitchFamily="82" charset="0"/>
              </a:rPr>
              <a:t>duodenum</a:t>
            </a:r>
            <a:endParaRPr lang="es-ES" sz="5500" dirty="0">
              <a:solidFill>
                <a:srgbClr val="F60069"/>
              </a:solidFill>
              <a:latin typeface="Jokerman" pitchFamily="82" charset="0"/>
            </a:endParaRPr>
          </a:p>
        </p:txBody>
      </p:sp>
      <p:sp>
        <p:nvSpPr>
          <p:cNvPr id="5" name="4 CuadroTexto"/>
          <p:cNvSpPr txBox="1"/>
          <p:nvPr/>
        </p:nvSpPr>
        <p:spPr>
          <a:xfrm>
            <a:off x="323528" y="2276872"/>
            <a:ext cx="7992888" cy="3862596"/>
          </a:xfrm>
          <a:prstGeom prst="rect">
            <a:avLst/>
          </a:prstGeom>
          <a:noFill/>
        </p:spPr>
        <p:txBody>
          <a:bodyPr wrap="square" rtlCol="0">
            <a:spAutoFit/>
          </a:bodyPr>
          <a:lstStyle/>
          <a:p>
            <a:pPr algn="just"/>
            <a:r>
              <a:rPr lang="es-ES" sz="3500" b="1" dirty="0" err="1" smtClean="0">
                <a:solidFill>
                  <a:srgbClr val="002060"/>
                </a:solidFill>
                <a:latin typeface="Comic Sans MS" pitchFamily="66" charset="0"/>
              </a:rPr>
              <a:t>The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liver</a:t>
            </a:r>
            <a:r>
              <a:rPr lang="es-ES" sz="3500" b="1" dirty="0" smtClean="0">
                <a:solidFill>
                  <a:srgbClr val="002060"/>
                </a:solidFill>
                <a:latin typeface="Comic Sans MS" pitchFamily="66" charset="0"/>
              </a:rPr>
              <a:t> and </a:t>
            </a:r>
            <a:r>
              <a:rPr lang="es-ES" sz="3500" b="1" dirty="0" err="1" smtClean="0">
                <a:solidFill>
                  <a:srgbClr val="002060"/>
                </a:solidFill>
                <a:latin typeface="Comic Sans MS" pitchFamily="66" charset="0"/>
              </a:rPr>
              <a:t>the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pancreas</a:t>
            </a:r>
            <a:r>
              <a:rPr lang="es-ES" sz="3500" b="1" dirty="0" smtClean="0">
                <a:solidFill>
                  <a:srgbClr val="002060"/>
                </a:solidFill>
                <a:latin typeface="Comic Sans MS" pitchFamily="66" charset="0"/>
              </a:rPr>
              <a:t> share </a:t>
            </a:r>
            <a:r>
              <a:rPr lang="es-ES" sz="3500" b="1" dirty="0" err="1" smtClean="0">
                <a:solidFill>
                  <a:srgbClr val="002060"/>
                </a:solidFill>
                <a:latin typeface="Comic Sans MS" pitchFamily="66" charset="0"/>
              </a:rPr>
              <a:t>the</a:t>
            </a:r>
            <a:r>
              <a:rPr lang="es-ES" sz="3500" b="1" dirty="0" smtClean="0">
                <a:solidFill>
                  <a:srgbClr val="002060"/>
                </a:solidFill>
                <a:latin typeface="Comic Sans MS" pitchFamily="66" charset="0"/>
              </a:rPr>
              <a:t> final </a:t>
            </a:r>
            <a:r>
              <a:rPr lang="es-ES" sz="3500" b="1" dirty="0" err="1" smtClean="0">
                <a:solidFill>
                  <a:srgbClr val="002060"/>
                </a:solidFill>
                <a:latin typeface="Comic Sans MS" pitchFamily="66" charset="0"/>
              </a:rPr>
              <a:t>stage</a:t>
            </a:r>
            <a:r>
              <a:rPr lang="es-ES" sz="3500" b="1" dirty="0" smtClean="0">
                <a:solidFill>
                  <a:srgbClr val="002060"/>
                </a:solidFill>
                <a:latin typeface="Comic Sans MS" pitchFamily="66" charset="0"/>
              </a:rPr>
              <a:t> of </a:t>
            </a:r>
            <a:r>
              <a:rPr lang="es-ES" sz="3500" b="1" dirty="0" err="1" smtClean="0">
                <a:solidFill>
                  <a:srgbClr val="002060"/>
                </a:solidFill>
                <a:latin typeface="Comic Sans MS" pitchFamily="66" charset="0"/>
              </a:rPr>
              <a:t>the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bile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duct</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which</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releases</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the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products</a:t>
            </a:r>
            <a:r>
              <a:rPr lang="es-ES" sz="3500" b="1" dirty="0" smtClean="0">
                <a:solidFill>
                  <a:srgbClr val="002060"/>
                </a:solidFill>
                <a:latin typeface="Comic Sans MS" pitchFamily="66" charset="0"/>
              </a:rPr>
              <a:t> of </a:t>
            </a:r>
            <a:r>
              <a:rPr lang="es-ES" sz="3500" b="1" dirty="0" err="1" smtClean="0">
                <a:solidFill>
                  <a:srgbClr val="002060"/>
                </a:solidFill>
                <a:latin typeface="Comic Sans MS" pitchFamily="66" charset="0"/>
              </a:rPr>
              <a:t>both</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glands</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bile</a:t>
            </a:r>
            <a:r>
              <a:rPr lang="es-ES" sz="3500" b="1" dirty="0" smtClean="0">
                <a:solidFill>
                  <a:srgbClr val="002060"/>
                </a:solidFill>
                <a:latin typeface="Comic Sans MS" pitchFamily="66" charset="0"/>
              </a:rPr>
              <a:t> and </a:t>
            </a:r>
            <a:r>
              <a:rPr lang="es-ES" sz="3500" b="1" dirty="0" err="1" smtClean="0">
                <a:solidFill>
                  <a:srgbClr val="002060"/>
                </a:solidFill>
                <a:latin typeface="Comic Sans MS" pitchFamily="66" charset="0"/>
              </a:rPr>
              <a:t>gastric</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juices</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into</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the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duodenum</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This</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duct</a:t>
            </a:r>
            <a:r>
              <a:rPr lang="es-ES" sz="3500" b="1" dirty="0" smtClean="0">
                <a:solidFill>
                  <a:srgbClr val="002060"/>
                </a:solidFill>
                <a:latin typeface="Comic Sans MS" pitchFamily="66" charset="0"/>
              </a:rPr>
              <a:t> opens </a:t>
            </a:r>
            <a:r>
              <a:rPr lang="es-ES" sz="3500" b="1" dirty="0" err="1" smtClean="0">
                <a:solidFill>
                  <a:srgbClr val="002060"/>
                </a:solidFill>
                <a:latin typeface="Comic Sans MS" pitchFamily="66" charset="0"/>
              </a:rPr>
              <a:t>into</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the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duodenum</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through</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what</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is</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known</a:t>
            </a:r>
            <a:r>
              <a:rPr lang="es-ES" sz="3500" b="1" dirty="0" smtClean="0">
                <a:solidFill>
                  <a:srgbClr val="002060"/>
                </a:solidFill>
                <a:latin typeface="Comic Sans MS" pitchFamily="66" charset="0"/>
              </a:rPr>
              <a:t> as </a:t>
            </a:r>
            <a:r>
              <a:rPr lang="es-ES" sz="3500" b="1" dirty="0" err="1" smtClean="0">
                <a:solidFill>
                  <a:srgbClr val="002060"/>
                </a:solidFill>
                <a:latin typeface="Comic Sans MS" pitchFamily="66" charset="0"/>
              </a:rPr>
              <a:t>the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ampulla</a:t>
            </a:r>
            <a:r>
              <a:rPr lang="es-ES" sz="3500" b="1" dirty="0" smtClean="0">
                <a:solidFill>
                  <a:srgbClr val="002060"/>
                </a:solidFill>
                <a:latin typeface="Comic Sans MS" pitchFamily="66" charset="0"/>
              </a:rPr>
              <a:t> of </a:t>
            </a:r>
            <a:r>
              <a:rPr lang="es-ES" sz="3500" b="1" dirty="0" err="1" smtClean="0">
                <a:solidFill>
                  <a:srgbClr val="002060"/>
                </a:solidFill>
                <a:latin typeface="Comic Sans MS" pitchFamily="66" charset="0"/>
              </a:rPr>
              <a:t>Vater</a:t>
            </a:r>
            <a:endParaRPr lang="es-ES" sz="3500" b="1" dirty="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964488" cy="6322714"/>
          </a:xfrm>
        </p:spPr>
        <p:txBody>
          <a:bodyPr>
            <a:noAutofit/>
          </a:bodyPr>
          <a:lstStyle/>
          <a:p>
            <a:pPr algn="ctr">
              <a:lnSpc>
                <a:spcPct val="200000"/>
              </a:lnSpc>
            </a:pPr>
            <a:r>
              <a:rPr lang="es-ES" sz="5500" dirty="0" smtClean="0">
                <a:solidFill>
                  <a:schemeClr val="accent4"/>
                </a:solidFill>
                <a:latin typeface="Jokerman" pitchFamily="82" charset="0"/>
              </a:rPr>
              <a:t>3.2 KINDS OF ORGANISMS ACCORDING TO NUTRITION</a:t>
            </a:r>
            <a:endParaRPr lang="es-ES" sz="5500" dirty="0">
              <a:solidFill>
                <a:schemeClr val="accent4"/>
              </a:solidFill>
              <a:latin typeface="Jokerman" pitchFamily="82"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sz="quarter" idx="1"/>
          </p:nvPr>
        </p:nvPicPr>
        <p:blipFill>
          <a:blip r:embed="rId3" cstate="print"/>
          <a:srcRect/>
          <a:stretch>
            <a:fillRect/>
          </a:stretch>
        </p:blipFill>
        <p:spPr bwMode="auto">
          <a:xfrm>
            <a:off x="107504" y="620688"/>
            <a:ext cx="8947695" cy="49685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691680" y="548680"/>
            <a:ext cx="6233120" cy="5925272"/>
          </a:xfrm>
        </p:spPr>
        <p:txBody>
          <a:bodyPr>
            <a:normAutofit/>
          </a:bodyPr>
          <a:lstStyle/>
          <a:p>
            <a:r>
              <a:rPr lang="es-ES" sz="3000" b="1" dirty="0" err="1" smtClean="0">
                <a:solidFill>
                  <a:srgbClr val="002060"/>
                </a:solidFill>
                <a:latin typeface="Comic Sans MS" pitchFamily="66" charset="0"/>
              </a:rPr>
              <a:t>Stomach</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Pancreas</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Liver</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Duodenum</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Gall</a:t>
            </a:r>
            <a:r>
              <a:rPr lang="es-ES" sz="3000" b="1" dirty="0" smtClean="0">
                <a:solidFill>
                  <a:srgbClr val="002060"/>
                </a:solidFill>
                <a:latin typeface="Comic Sans MS" pitchFamily="66" charset="0"/>
              </a:rPr>
              <a:t> </a:t>
            </a:r>
            <a:r>
              <a:rPr lang="es-ES" sz="3000" b="1" dirty="0" err="1" smtClean="0">
                <a:solidFill>
                  <a:srgbClr val="002060"/>
                </a:solidFill>
                <a:latin typeface="Comic Sans MS" pitchFamily="66" charset="0"/>
              </a:rPr>
              <a:t>bladder</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Cystic</a:t>
            </a:r>
            <a:r>
              <a:rPr lang="es-ES" sz="3000" b="1" dirty="0" smtClean="0">
                <a:solidFill>
                  <a:srgbClr val="002060"/>
                </a:solidFill>
                <a:latin typeface="Comic Sans MS" pitchFamily="66" charset="0"/>
              </a:rPr>
              <a:t> </a:t>
            </a:r>
            <a:r>
              <a:rPr lang="es-ES" sz="3000" b="1" dirty="0" err="1" smtClean="0">
                <a:solidFill>
                  <a:srgbClr val="002060"/>
                </a:solidFill>
                <a:latin typeface="Comic Sans MS" pitchFamily="66" charset="0"/>
              </a:rPr>
              <a:t>conduct</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Bile</a:t>
            </a:r>
            <a:r>
              <a:rPr lang="es-ES" sz="3000" b="1" dirty="0" smtClean="0">
                <a:solidFill>
                  <a:srgbClr val="002060"/>
                </a:solidFill>
                <a:latin typeface="Comic Sans MS" pitchFamily="66" charset="0"/>
              </a:rPr>
              <a:t> </a:t>
            </a:r>
            <a:r>
              <a:rPr lang="es-ES" sz="3000" b="1" dirty="0" err="1" smtClean="0">
                <a:solidFill>
                  <a:srgbClr val="002060"/>
                </a:solidFill>
                <a:latin typeface="Comic Sans MS" pitchFamily="66" charset="0"/>
              </a:rPr>
              <a:t>duct</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Pancreatic</a:t>
            </a:r>
            <a:r>
              <a:rPr lang="es-ES" sz="3000" b="1" dirty="0" smtClean="0">
                <a:solidFill>
                  <a:srgbClr val="002060"/>
                </a:solidFill>
                <a:latin typeface="Comic Sans MS" pitchFamily="66" charset="0"/>
              </a:rPr>
              <a:t> </a:t>
            </a:r>
            <a:r>
              <a:rPr lang="es-ES" sz="3000" b="1" dirty="0" err="1" smtClean="0">
                <a:solidFill>
                  <a:srgbClr val="002060"/>
                </a:solidFill>
                <a:latin typeface="Comic Sans MS" pitchFamily="66" charset="0"/>
              </a:rPr>
              <a:t>duct</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Ampulla</a:t>
            </a:r>
            <a:r>
              <a:rPr lang="es-ES" sz="3000" b="1" dirty="0" smtClean="0">
                <a:solidFill>
                  <a:srgbClr val="002060"/>
                </a:solidFill>
                <a:latin typeface="Comic Sans MS" pitchFamily="66" charset="0"/>
              </a:rPr>
              <a:t> of </a:t>
            </a:r>
            <a:r>
              <a:rPr lang="es-ES" sz="3000" b="1" dirty="0" err="1" smtClean="0">
                <a:solidFill>
                  <a:srgbClr val="002060"/>
                </a:solidFill>
                <a:latin typeface="Comic Sans MS" pitchFamily="66" charset="0"/>
              </a:rPr>
              <a:t>Vater</a:t>
            </a:r>
            <a:endParaRPr lang="es-ES" sz="3000" b="1" dirty="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74638"/>
            <a:ext cx="8568952" cy="6322714"/>
          </a:xfrm>
        </p:spPr>
        <p:txBody>
          <a:bodyPr>
            <a:normAutofit/>
          </a:bodyPr>
          <a:lstStyle/>
          <a:p>
            <a:pPr algn="ctr">
              <a:lnSpc>
                <a:spcPct val="200000"/>
              </a:lnSpc>
            </a:pPr>
            <a:r>
              <a:rPr lang="es-ES" sz="9000" dirty="0" smtClean="0">
                <a:solidFill>
                  <a:schemeClr val="accent4"/>
                </a:solidFill>
                <a:latin typeface="Jokerman" pitchFamily="82" charset="0"/>
              </a:rPr>
              <a:t>VOCABULARY</a:t>
            </a:r>
            <a:r>
              <a:rPr lang="es-ES" sz="8000" dirty="0" smtClean="0">
                <a:solidFill>
                  <a:schemeClr val="accent4"/>
                </a:solidFill>
                <a:latin typeface="Jokerman" pitchFamily="82" charset="0"/>
              </a:rPr>
              <a:t/>
            </a:r>
            <a:br>
              <a:rPr lang="es-ES" sz="8000" dirty="0" smtClean="0">
                <a:solidFill>
                  <a:schemeClr val="accent4"/>
                </a:solidFill>
                <a:latin typeface="Jokerman" pitchFamily="82" charset="0"/>
              </a:rPr>
            </a:br>
            <a:endParaRPr lang="es-ES" sz="8000" dirty="0">
              <a:solidFill>
                <a:schemeClr val="accent4"/>
              </a:solidFill>
              <a:latin typeface="Jokerman" pitchFamily="82"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39552" y="456056"/>
            <a:ext cx="8604448" cy="6285312"/>
          </a:xfrm>
        </p:spPr>
        <p:txBody>
          <a:bodyPr numCol="1">
            <a:noAutofit/>
          </a:bodyPr>
          <a:lstStyle/>
          <a:p>
            <a:pPr algn="just"/>
            <a:r>
              <a:rPr lang="es-ES" sz="4000" b="1" dirty="0" err="1" smtClean="0">
                <a:solidFill>
                  <a:schemeClr val="bg1">
                    <a:lumMod val="50000"/>
                  </a:schemeClr>
                </a:solidFill>
                <a:latin typeface="Comic Sans MS" pitchFamily="66" charset="0"/>
              </a:rPr>
              <a:t>Nutrition</a:t>
            </a:r>
            <a:endParaRPr lang="es-ES" sz="4000" b="1" dirty="0" smtClean="0">
              <a:solidFill>
                <a:schemeClr val="bg1">
                  <a:lumMod val="50000"/>
                </a:schemeClr>
              </a:solidFill>
              <a:latin typeface="Comic Sans MS" pitchFamily="66" charset="0"/>
            </a:endParaRPr>
          </a:p>
          <a:p>
            <a:pPr algn="just"/>
            <a:r>
              <a:rPr lang="es-ES" sz="4000" b="1" dirty="0" err="1" smtClean="0">
                <a:solidFill>
                  <a:schemeClr val="bg1">
                    <a:lumMod val="50000"/>
                  </a:schemeClr>
                </a:solidFill>
                <a:latin typeface="Comic Sans MS" pitchFamily="66" charset="0"/>
              </a:rPr>
              <a:t>Mechanical</a:t>
            </a:r>
            <a:r>
              <a:rPr lang="es-ES" sz="4000" b="1" dirty="0" smtClean="0">
                <a:solidFill>
                  <a:schemeClr val="bg1">
                    <a:lumMod val="50000"/>
                  </a:schemeClr>
                </a:solidFill>
                <a:latin typeface="Comic Sans MS" pitchFamily="66" charset="0"/>
              </a:rPr>
              <a:t> </a:t>
            </a:r>
            <a:r>
              <a:rPr lang="es-ES" sz="4000" b="1" dirty="0" err="1" smtClean="0">
                <a:solidFill>
                  <a:schemeClr val="bg1">
                    <a:lumMod val="50000"/>
                  </a:schemeClr>
                </a:solidFill>
                <a:latin typeface="Comic Sans MS" pitchFamily="66" charset="0"/>
              </a:rPr>
              <a:t>digestion</a:t>
            </a:r>
            <a:endParaRPr lang="es-ES" sz="4000" b="1" dirty="0" smtClean="0">
              <a:solidFill>
                <a:schemeClr val="bg1">
                  <a:lumMod val="50000"/>
                </a:schemeClr>
              </a:solidFill>
              <a:latin typeface="Comic Sans MS" pitchFamily="66" charset="0"/>
            </a:endParaRPr>
          </a:p>
          <a:p>
            <a:pPr algn="just"/>
            <a:r>
              <a:rPr lang="es-ES" sz="4000" b="1" dirty="0" err="1" smtClean="0">
                <a:solidFill>
                  <a:schemeClr val="bg1">
                    <a:lumMod val="50000"/>
                  </a:schemeClr>
                </a:solidFill>
                <a:latin typeface="Comic Sans MS" pitchFamily="66" charset="0"/>
              </a:rPr>
              <a:t>Chemical</a:t>
            </a:r>
            <a:r>
              <a:rPr lang="es-ES" sz="4000" b="1" dirty="0" smtClean="0">
                <a:solidFill>
                  <a:schemeClr val="bg1">
                    <a:lumMod val="50000"/>
                  </a:schemeClr>
                </a:solidFill>
                <a:latin typeface="Comic Sans MS" pitchFamily="66" charset="0"/>
              </a:rPr>
              <a:t> </a:t>
            </a:r>
            <a:r>
              <a:rPr lang="es-ES" sz="4000" b="1" dirty="0" err="1" smtClean="0">
                <a:solidFill>
                  <a:schemeClr val="bg1">
                    <a:lumMod val="50000"/>
                  </a:schemeClr>
                </a:solidFill>
                <a:latin typeface="Comic Sans MS" pitchFamily="66" charset="0"/>
              </a:rPr>
              <a:t>digestion</a:t>
            </a:r>
            <a:endParaRPr lang="es-ES" sz="4000" b="1" dirty="0" smtClean="0">
              <a:solidFill>
                <a:schemeClr val="bg1">
                  <a:lumMod val="50000"/>
                </a:schemeClr>
              </a:solidFill>
              <a:latin typeface="Comic Sans MS" pitchFamily="66" charset="0"/>
            </a:endParaRPr>
          </a:p>
          <a:p>
            <a:pPr marL="273050" indent="-273050" algn="just"/>
            <a:r>
              <a:rPr lang="es-ES" sz="4000" b="1" dirty="0" err="1" smtClean="0">
                <a:solidFill>
                  <a:schemeClr val="bg1">
                    <a:lumMod val="50000"/>
                  </a:schemeClr>
                </a:solidFill>
                <a:latin typeface="Comic Sans MS" pitchFamily="66" charset="0"/>
              </a:rPr>
              <a:t>Mastication</a:t>
            </a:r>
            <a:endParaRPr lang="es-ES" sz="4000" b="1" dirty="0" smtClean="0">
              <a:solidFill>
                <a:schemeClr val="bg1">
                  <a:lumMod val="50000"/>
                </a:schemeClr>
              </a:solidFill>
              <a:latin typeface="Comic Sans MS" pitchFamily="66" charset="0"/>
            </a:endParaRPr>
          </a:p>
          <a:p>
            <a:pPr algn="just"/>
            <a:r>
              <a:rPr lang="es-ES" sz="4000" b="1" dirty="0" smtClean="0">
                <a:solidFill>
                  <a:schemeClr val="bg1">
                    <a:lumMod val="50000"/>
                  </a:schemeClr>
                </a:solidFill>
                <a:latin typeface="Comic Sans MS" pitchFamily="66" charset="0"/>
              </a:rPr>
              <a:t>Saliva</a:t>
            </a:r>
          </a:p>
          <a:p>
            <a:pPr algn="just"/>
            <a:r>
              <a:rPr lang="es-ES" sz="4000" b="1" dirty="0" err="1" smtClean="0">
                <a:solidFill>
                  <a:schemeClr val="bg1">
                    <a:lumMod val="50000"/>
                  </a:schemeClr>
                </a:solidFill>
                <a:latin typeface="Comic Sans MS" pitchFamily="66" charset="0"/>
              </a:rPr>
              <a:t>Chyme</a:t>
            </a:r>
            <a:endParaRPr lang="es-ES" sz="4000" b="1" dirty="0" smtClean="0">
              <a:solidFill>
                <a:schemeClr val="bg1">
                  <a:lumMod val="50000"/>
                </a:schemeClr>
              </a:solidFill>
              <a:latin typeface="Comic Sans MS" pitchFamily="66" charset="0"/>
            </a:endParaRPr>
          </a:p>
          <a:p>
            <a:pPr algn="just"/>
            <a:r>
              <a:rPr lang="es-ES" sz="4000" b="1" dirty="0" err="1" smtClean="0">
                <a:solidFill>
                  <a:schemeClr val="bg1">
                    <a:lumMod val="50000"/>
                  </a:schemeClr>
                </a:solidFill>
                <a:latin typeface="Comic Sans MS" pitchFamily="66" charset="0"/>
              </a:rPr>
              <a:t>Chyle</a:t>
            </a:r>
            <a:r>
              <a:rPr lang="es-ES" sz="4000" b="1" dirty="0" smtClean="0">
                <a:solidFill>
                  <a:schemeClr val="bg1">
                    <a:lumMod val="50000"/>
                  </a:schemeClr>
                </a:solidFill>
                <a:latin typeface="Comic Sans MS" pitchFamily="66" charset="0"/>
              </a:rPr>
              <a:t>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79512" y="0"/>
            <a:ext cx="8424936" cy="6741368"/>
          </a:xfrm>
        </p:spPr>
        <p:txBody>
          <a:bodyPr numCol="1">
            <a:noAutofit/>
          </a:bodyPr>
          <a:lstStyle/>
          <a:p>
            <a:pPr marL="7938" indent="-7938" algn="just">
              <a:lnSpc>
                <a:spcPct val="150000"/>
              </a:lnSpc>
            </a:pPr>
            <a:r>
              <a:rPr lang="es-ES" sz="2600" b="1" dirty="0" err="1" smtClean="0">
                <a:solidFill>
                  <a:schemeClr val="bg1">
                    <a:lumMod val="50000"/>
                  </a:schemeClr>
                </a:solidFill>
                <a:latin typeface="Comic Sans MS" pitchFamily="66" charset="0"/>
              </a:rPr>
              <a:t>Nutrition</a:t>
            </a:r>
            <a:r>
              <a:rPr lang="es-ES" sz="2600" b="1" dirty="0" smtClean="0">
                <a:solidFill>
                  <a:schemeClr val="bg1">
                    <a:lumMod val="50000"/>
                  </a:schemeClr>
                </a:solidFill>
                <a:latin typeface="Comic Sans MS" pitchFamily="66" charset="0"/>
              </a:rPr>
              <a:t>: </a:t>
            </a:r>
            <a:r>
              <a:rPr lang="es-ES" sz="2600" dirty="0" err="1" smtClean="0">
                <a:solidFill>
                  <a:srgbClr val="002060"/>
                </a:solidFill>
                <a:latin typeface="Comic Sans MS" pitchFamily="66" charset="0"/>
              </a:rPr>
              <a:t>It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process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that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allows</a:t>
            </a:r>
            <a:r>
              <a:rPr lang="es-ES" sz="2600" dirty="0" smtClean="0">
                <a:solidFill>
                  <a:srgbClr val="002060"/>
                </a:solidFill>
                <a:latin typeface="Comic Sans MS" pitchFamily="66" charset="0"/>
              </a:rPr>
              <a:t> living </a:t>
            </a:r>
            <a:r>
              <a:rPr lang="es-ES" sz="2600" dirty="0" err="1" smtClean="0">
                <a:solidFill>
                  <a:srgbClr val="002060"/>
                </a:solidFill>
                <a:latin typeface="Comic Sans MS" pitchFamily="66" charset="0"/>
              </a:rPr>
              <a:t>beings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to</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obtain</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matter</a:t>
            </a:r>
            <a:r>
              <a:rPr lang="es-ES" sz="2600" dirty="0" smtClean="0">
                <a:solidFill>
                  <a:srgbClr val="002060"/>
                </a:solidFill>
                <a:latin typeface="Comic Sans MS" pitchFamily="66" charset="0"/>
              </a:rPr>
              <a:t> and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energy</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they</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need</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for</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making</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their</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own</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matter</a:t>
            </a:r>
            <a:r>
              <a:rPr lang="es-ES" sz="2600" dirty="0" smtClean="0">
                <a:solidFill>
                  <a:srgbClr val="002060"/>
                </a:solidFill>
                <a:latin typeface="Comic Sans MS" pitchFamily="66" charset="0"/>
              </a:rPr>
              <a:t> and </a:t>
            </a:r>
            <a:r>
              <a:rPr lang="es-ES" sz="2600" dirty="0" err="1" smtClean="0">
                <a:solidFill>
                  <a:srgbClr val="002060"/>
                </a:solidFill>
                <a:latin typeface="Comic Sans MS" pitchFamily="66" charset="0"/>
              </a:rPr>
              <a:t>for</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carrying</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out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their</a:t>
            </a:r>
            <a:r>
              <a:rPr lang="es-ES" sz="2600" dirty="0" smtClean="0">
                <a:solidFill>
                  <a:srgbClr val="002060"/>
                </a:solidFill>
                <a:latin typeface="Comic Sans MS" pitchFamily="66" charset="0"/>
              </a:rPr>
              <a:t> vital </a:t>
            </a:r>
            <a:r>
              <a:rPr lang="es-ES" sz="2600" dirty="0" err="1" smtClean="0">
                <a:solidFill>
                  <a:srgbClr val="002060"/>
                </a:solidFill>
                <a:latin typeface="Comic Sans MS" pitchFamily="66" charset="0"/>
              </a:rPr>
              <a:t>functions</a:t>
            </a:r>
            <a:r>
              <a:rPr lang="es-ES" sz="2600" dirty="0" smtClean="0">
                <a:solidFill>
                  <a:srgbClr val="002060"/>
                </a:solidFill>
                <a:latin typeface="Comic Sans MS" pitchFamily="66" charset="0"/>
              </a:rPr>
              <a:t>.</a:t>
            </a:r>
            <a:endParaRPr lang="es-ES" sz="2600" dirty="0" smtClean="0">
              <a:solidFill>
                <a:schemeClr val="bg1">
                  <a:lumMod val="50000"/>
                </a:schemeClr>
              </a:solidFill>
              <a:latin typeface="Comic Sans MS" pitchFamily="66" charset="0"/>
            </a:endParaRPr>
          </a:p>
          <a:p>
            <a:pPr marL="7938" indent="-7938" algn="just">
              <a:lnSpc>
                <a:spcPct val="150000"/>
              </a:lnSpc>
              <a:spcBef>
                <a:spcPts val="0"/>
              </a:spcBef>
            </a:pPr>
            <a:r>
              <a:rPr lang="es-ES" sz="2600" b="1" dirty="0" err="1" smtClean="0">
                <a:solidFill>
                  <a:schemeClr val="bg1">
                    <a:lumMod val="50000"/>
                  </a:schemeClr>
                </a:solidFill>
                <a:latin typeface="Comic Sans MS" pitchFamily="66" charset="0"/>
              </a:rPr>
              <a:t>Mechanical</a:t>
            </a:r>
            <a:r>
              <a:rPr lang="es-ES" sz="2600" b="1" dirty="0" smtClean="0">
                <a:solidFill>
                  <a:schemeClr val="bg1">
                    <a:lumMod val="50000"/>
                  </a:schemeClr>
                </a:solidFill>
                <a:latin typeface="Comic Sans MS" pitchFamily="66" charset="0"/>
              </a:rPr>
              <a:t> </a:t>
            </a:r>
            <a:r>
              <a:rPr lang="es-ES" sz="2600" b="1" dirty="0" err="1" smtClean="0">
                <a:solidFill>
                  <a:schemeClr val="bg1">
                    <a:lumMod val="50000"/>
                  </a:schemeClr>
                </a:solidFill>
                <a:latin typeface="Comic Sans MS" pitchFamily="66" charset="0"/>
              </a:rPr>
              <a:t>digestion</a:t>
            </a:r>
            <a:r>
              <a:rPr lang="es-ES" sz="2600" b="1" dirty="0" smtClean="0">
                <a:solidFill>
                  <a:schemeClr val="bg1">
                    <a:lumMod val="50000"/>
                  </a:schemeClr>
                </a:solidFill>
                <a:latin typeface="Comic Sans MS" pitchFamily="66" charset="0"/>
              </a:rPr>
              <a:t>: </a:t>
            </a:r>
            <a:r>
              <a:rPr lang="es-ES" sz="2600" dirty="0" err="1" smtClean="0">
                <a:solidFill>
                  <a:srgbClr val="002060"/>
                </a:solidFill>
                <a:latin typeface="Comic Sans MS" pitchFamily="66" charset="0"/>
              </a:rPr>
              <a:t>It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consists</a:t>
            </a:r>
            <a:r>
              <a:rPr lang="es-ES" sz="2600" dirty="0" smtClean="0">
                <a:solidFill>
                  <a:srgbClr val="002060"/>
                </a:solidFill>
                <a:latin typeface="Comic Sans MS" pitchFamily="66" charset="0"/>
              </a:rPr>
              <a:t> of </a:t>
            </a:r>
            <a:r>
              <a:rPr lang="es-ES" sz="2600" dirty="0" err="1" smtClean="0">
                <a:solidFill>
                  <a:srgbClr val="002060"/>
                </a:solidFill>
                <a:latin typeface="Comic Sans MS" pitchFamily="66" charset="0"/>
              </a:rPr>
              <a:t>cutting</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crushing</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removing</a:t>
            </a:r>
            <a:r>
              <a:rPr lang="es-ES" sz="2600" dirty="0" smtClean="0">
                <a:solidFill>
                  <a:srgbClr val="002060"/>
                </a:solidFill>
                <a:latin typeface="Comic Sans MS" pitchFamily="66" charset="0"/>
              </a:rPr>
              <a:t> and </a:t>
            </a:r>
            <a:r>
              <a:rPr lang="es-ES" sz="2600" dirty="0" err="1" smtClean="0">
                <a:solidFill>
                  <a:srgbClr val="002060"/>
                </a:solidFill>
                <a:latin typeface="Comic Sans MS" pitchFamily="66" charset="0"/>
              </a:rPr>
              <a:t>diluting</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foods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bringing</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about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physical</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changes</a:t>
            </a:r>
            <a:r>
              <a:rPr lang="es-ES" sz="2600" dirty="0" smtClean="0">
                <a:solidFill>
                  <a:srgbClr val="002060"/>
                </a:solidFill>
                <a:latin typeface="Comic Sans MS" pitchFamily="66" charset="0"/>
              </a:rPr>
              <a:t>.</a:t>
            </a:r>
            <a:endParaRPr lang="es-ES" sz="2600" b="1" dirty="0" smtClean="0">
              <a:solidFill>
                <a:schemeClr val="bg1">
                  <a:lumMod val="50000"/>
                </a:schemeClr>
              </a:solidFill>
              <a:latin typeface="Comic Sans MS" pitchFamily="66" charset="0"/>
            </a:endParaRPr>
          </a:p>
          <a:p>
            <a:pPr marL="7938" indent="-7938" algn="just">
              <a:lnSpc>
                <a:spcPct val="150000"/>
              </a:lnSpc>
            </a:pPr>
            <a:r>
              <a:rPr lang="es-ES" sz="2600" b="1" dirty="0" err="1" smtClean="0">
                <a:solidFill>
                  <a:schemeClr val="bg1">
                    <a:lumMod val="50000"/>
                  </a:schemeClr>
                </a:solidFill>
                <a:latin typeface="Comic Sans MS" pitchFamily="66" charset="0"/>
              </a:rPr>
              <a:t>Chemical</a:t>
            </a:r>
            <a:r>
              <a:rPr lang="es-ES" sz="2600" b="1" dirty="0" smtClean="0">
                <a:solidFill>
                  <a:schemeClr val="bg1">
                    <a:lumMod val="50000"/>
                  </a:schemeClr>
                </a:solidFill>
                <a:latin typeface="Comic Sans MS" pitchFamily="66" charset="0"/>
              </a:rPr>
              <a:t> </a:t>
            </a:r>
            <a:r>
              <a:rPr lang="es-ES" sz="2600" b="1" dirty="0" err="1" smtClean="0">
                <a:solidFill>
                  <a:schemeClr val="bg1">
                    <a:lumMod val="50000"/>
                  </a:schemeClr>
                </a:solidFill>
                <a:latin typeface="Comic Sans MS" pitchFamily="66" charset="0"/>
              </a:rPr>
              <a:t>digestion</a:t>
            </a:r>
            <a:r>
              <a:rPr lang="es-ES" sz="2600" b="1" dirty="0" smtClean="0">
                <a:solidFill>
                  <a:schemeClr val="bg1">
                    <a:lumMod val="50000"/>
                  </a:schemeClr>
                </a:solidFill>
                <a:latin typeface="Comic Sans MS" pitchFamily="66" charset="0"/>
              </a:rPr>
              <a: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is</a:t>
            </a:r>
            <a:r>
              <a:rPr lang="es-ES" sz="2600" dirty="0" smtClean="0">
                <a:solidFill>
                  <a:srgbClr val="002060"/>
                </a:solidFill>
                <a:latin typeface="Comic Sans MS" pitchFamily="66" charset="0"/>
              </a:rPr>
              <a:t> done </a:t>
            </a:r>
            <a:r>
              <a:rPr lang="es-ES" sz="2600" dirty="0" err="1" smtClean="0">
                <a:solidFill>
                  <a:srgbClr val="002060"/>
                </a:solidFill>
                <a:latin typeface="Comic Sans MS" pitchFamily="66" charset="0"/>
              </a:rPr>
              <a:t>through</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action</a:t>
            </a:r>
            <a:r>
              <a:rPr lang="es-ES" sz="2600" dirty="0" smtClean="0">
                <a:solidFill>
                  <a:srgbClr val="002060"/>
                </a:solidFill>
                <a:latin typeface="Comic Sans MS" pitchFamily="66" charset="0"/>
              </a:rPr>
              <a:t> of </a:t>
            </a:r>
            <a:r>
              <a:rPr lang="es-ES" sz="2600" dirty="0" err="1" smtClean="0">
                <a:solidFill>
                  <a:srgbClr val="002060"/>
                </a:solidFill>
                <a:latin typeface="Comic Sans MS" pitchFamily="66" charset="0"/>
              </a:rPr>
              <a:t>various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substances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which</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attack</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food</a:t>
            </a:r>
            <a:r>
              <a:rPr lang="es-ES" sz="2600" dirty="0" smtClean="0">
                <a:solidFill>
                  <a:srgbClr val="002060"/>
                </a:solidFill>
                <a:latin typeface="Comic Sans MS" pitchFamily="66" charset="0"/>
              </a:rPr>
              <a:t> and </a:t>
            </a:r>
            <a:r>
              <a:rPr lang="es-ES" sz="2600" dirty="0" err="1" smtClean="0">
                <a:solidFill>
                  <a:srgbClr val="002060"/>
                </a:solidFill>
                <a:latin typeface="Comic Sans MS" pitchFamily="66" charset="0"/>
              </a:rPr>
              <a:t>bring</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about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chemical</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changes</a:t>
            </a:r>
            <a:r>
              <a:rPr lang="es-ES" sz="2600" dirty="0" smtClean="0">
                <a:solidFill>
                  <a:srgbClr val="002060"/>
                </a:solidFill>
                <a:latin typeface="Comic Sans MS" pitchFamily="66" charset="0"/>
              </a:rPr>
              <a:t> in </a:t>
            </a:r>
            <a:r>
              <a:rPr lang="es-ES" sz="2600" dirty="0" err="1" smtClean="0">
                <a:solidFill>
                  <a:srgbClr val="002060"/>
                </a:solidFill>
                <a:latin typeface="Comic Sans MS" pitchFamily="66" charset="0"/>
              </a:rPr>
              <a:t>it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breaking</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down</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into</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substances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which</a:t>
            </a:r>
            <a:r>
              <a:rPr lang="es-ES" sz="2600" dirty="0" smtClean="0">
                <a:solidFill>
                  <a:srgbClr val="002060"/>
                </a:solidFill>
                <a:latin typeface="Comic Sans MS" pitchFamily="66" charset="0"/>
              </a:rPr>
              <a:t> are </a:t>
            </a:r>
            <a:r>
              <a:rPr lang="es-ES" sz="2600" dirty="0" err="1" smtClean="0">
                <a:solidFill>
                  <a:srgbClr val="002060"/>
                </a:solidFill>
                <a:latin typeface="Comic Sans MS" pitchFamily="66" charset="0"/>
              </a:rPr>
              <a:t>smaller</a:t>
            </a:r>
            <a:r>
              <a:rPr lang="es-ES" sz="2600" dirty="0" smtClean="0">
                <a:solidFill>
                  <a:srgbClr val="002060"/>
                </a:solidFill>
                <a:latin typeface="Comic Sans MS" pitchFamily="66" charset="0"/>
              </a:rPr>
              <a:t>.</a:t>
            </a:r>
            <a:endParaRPr lang="es-ES" sz="2600" b="1" dirty="0" smtClean="0">
              <a:solidFill>
                <a:schemeClr val="bg1">
                  <a:lumMod val="50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1520" y="0"/>
            <a:ext cx="8640960" cy="6741368"/>
          </a:xfrm>
        </p:spPr>
        <p:txBody>
          <a:bodyPr numCol="1">
            <a:noAutofit/>
          </a:bodyPr>
          <a:lstStyle/>
          <a:p>
            <a:pPr marL="0" indent="0" algn="just">
              <a:lnSpc>
                <a:spcPct val="150000"/>
              </a:lnSpc>
            </a:pPr>
            <a:r>
              <a:rPr lang="es-ES" sz="2600" b="1" dirty="0" err="1" smtClean="0">
                <a:solidFill>
                  <a:schemeClr val="bg1">
                    <a:lumMod val="50000"/>
                  </a:schemeClr>
                </a:solidFill>
                <a:latin typeface="Comic Sans MS" pitchFamily="66" charset="0"/>
              </a:rPr>
              <a:t>Mastication</a:t>
            </a:r>
            <a:r>
              <a:rPr lang="es-ES" sz="2600" b="1" dirty="0" smtClean="0">
                <a:solidFill>
                  <a:schemeClr val="bg1">
                    <a:lumMod val="50000"/>
                  </a:schemeClr>
                </a:solidFill>
                <a:latin typeface="Comic Sans MS" pitchFamily="66" charset="0"/>
              </a:rPr>
              <a: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is</a:t>
            </a:r>
            <a:r>
              <a:rPr lang="es-ES" sz="2600" dirty="0" smtClean="0">
                <a:solidFill>
                  <a:srgbClr val="002060"/>
                </a:solidFill>
                <a:latin typeface="Comic Sans MS" pitchFamily="66" charset="0"/>
              </a:rPr>
              <a:t> a </a:t>
            </a:r>
            <a:r>
              <a:rPr lang="es-ES" sz="2600" dirty="0" err="1" smtClean="0">
                <a:solidFill>
                  <a:srgbClr val="002060"/>
                </a:solidFill>
                <a:latin typeface="Comic Sans MS" pitchFamily="66" charset="0"/>
              </a:rPr>
              <a:t>process</a:t>
            </a:r>
            <a:r>
              <a:rPr lang="es-ES" sz="2600" dirty="0" smtClean="0">
                <a:solidFill>
                  <a:srgbClr val="002060"/>
                </a:solidFill>
                <a:latin typeface="Comic Sans MS" pitchFamily="66" charset="0"/>
              </a:rPr>
              <a:t> in </a:t>
            </a:r>
            <a:r>
              <a:rPr lang="es-ES" sz="2600" dirty="0" err="1" smtClean="0">
                <a:solidFill>
                  <a:srgbClr val="002060"/>
                </a:solidFill>
                <a:latin typeface="Comic Sans MS" pitchFamily="66" charset="0"/>
              </a:rPr>
              <a:t>which</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food</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cut</a:t>
            </a:r>
            <a:r>
              <a:rPr lang="es-ES" sz="2600" dirty="0" smtClean="0">
                <a:solidFill>
                  <a:srgbClr val="002060"/>
                </a:solidFill>
                <a:latin typeface="Comic Sans MS" pitchFamily="66" charset="0"/>
              </a:rPr>
              <a:t> and </a:t>
            </a:r>
            <a:r>
              <a:rPr lang="es-ES" sz="2600" dirty="0" err="1" smtClean="0">
                <a:solidFill>
                  <a:srgbClr val="002060"/>
                </a:solidFill>
                <a:latin typeface="Comic Sans MS" pitchFamily="66" charset="0"/>
              </a:rPr>
              <a:t>crushed</a:t>
            </a:r>
            <a:r>
              <a:rPr lang="es-ES" sz="2600" dirty="0" smtClean="0">
                <a:solidFill>
                  <a:srgbClr val="002060"/>
                </a:solidFill>
                <a:latin typeface="Comic Sans MS" pitchFamily="66" charset="0"/>
              </a:rPr>
              <a:t>.</a:t>
            </a:r>
            <a:endParaRPr lang="es-ES" sz="2600" b="1" dirty="0" smtClean="0">
              <a:solidFill>
                <a:schemeClr val="bg1">
                  <a:lumMod val="50000"/>
                </a:schemeClr>
              </a:solidFill>
              <a:latin typeface="Comic Sans MS" pitchFamily="66" charset="0"/>
            </a:endParaRPr>
          </a:p>
          <a:p>
            <a:pPr marL="0" indent="0" algn="just">
              <a:lnSpc>
                <a:spcPct val="150000"/>
              </a:lnSpc>
            </a:pPr>
            <a:r>
              <a:rPr lang="es-ES" sz="2600" b="1" dirty="0" smtClean="0">
                <a:solidFill>
                  <a:schemeClr val="bg1">
                    <a:lumMod val="50000"/>
                  </a:schemeClr>
                </a:solidFill>
                <a:latin typeface="Comic Sans MS" pitchFamily="66" charset="0"/>
              </a:rPr>
              <a:t>Saliva:</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is</a:t>
            </a:r>
            <a:r>
              <a:rPr lang="es-ES" sz="2600" dirty="0" smtClean="0">
                <a:solidFill>
                  <a:srgbClr val="002060"/>
                </a:solidFill>
                <a:latin typeface="Comic Sans MS" pitchFamily="66" charset="0"/>
              </a:rPr>
              <a:t> a </a:t>
            </a:r>
            <a:r>
              <a:rPr lang="es-ES" sz="2600" dirty="0" err="1" smtClean="0">
                <a:solidFill>
                  <a:srgbClr val="002060"/>
                </a:solidFill>
                <a:latin typeface="Comic Sans MS" pitchFamily="66" charset="0"/>
              </a:rPr>
              <a:t>liquid</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which</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produced</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by</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salivary</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glands</a:t>
            </a:r>
            <a:r>
              <a:rPr lang="es-ES" sz="2600" dirty="0" smtClean="0">
                <a:solidFill>
                  <a:srgbClr val="002060"/>
                </a:solidFill>
                <a:latin typeface="Comic Sans MS" pitchFamily="66" charset="0"/>
              </a:rPr>
              <a:t> in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mouth</a:t>
            </a:r>
            <a:r>
              <a:rPr lang="es-ES" sz="2600" dirty="0" smtClean="0">
                <a:solidFill>
                  <a:srgbClr val="002060"/>
                </a:solidFill>
                <a:latin typeface="Comic Sans MS" pitchFamily="66" charset="0"/>
              </a:rPr>
              <a:t> and </a:t>
            </a:r>
            <a:r>
              <a:rPr lang="es-ES" sz="2600" dirty="0" err="1" smtClean="0">
                <a:solidFill>
                  <a:srgbClr val="002060"/>
                </a:solidFill>
                <a:latin typeface="Comic Sans MS" pitchFamily="66" charset="0"/>
              </a:rPr>
              <a:t>contains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substances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which</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act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chemically</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on</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food</a:t>
            </a:r>
            <a:r>
              <a:rPr lang="es-ES" sz="2600" dirty="0" smtClean="0">
                <a:solidFill>
                  <a:srgbClr val="002060"/>
                </a:solidFill>
                <a:latin typeface="Comic Sans MS" pitchFamily="66" charset="0"/>
              </a:rPr>
              <a:t>.</a:t>
            </a:r>
            <a:endParaRPr lang="es-ES" sz="2600" b="1" dirty="0" smtClean="0">
              <a:solidFill>
                <a:schemeClr val="bg1">
                  <a:lumMod val="50000"/>
                </a:schemeClr>
              </a:solidFill>
              <a:latin typeface="Comic Sans MS" pitchFamily="66" charset="0"/>
            </a:endParaRPr>
          </a:p>
          <a:p>
            <a:pPr marL="0" indent="0" algn="just">
              <a:lnSpc>
                <a:spcPct val="150000"/>
              </a:lnSpc>
            </a:pPr>
            <a:r>
              <a:rPr lang="es-ES" sz="2600" b="1" dirty="0" err="1" smtClean="0">
                <a:solidFill>
                  <a:schemeClr val="bg1">
                    <a:lumMod val="50000"/>
                  </a:schemeClr>
                </a:solidFill>
                <a:latin typeface="Comic Sans MS" pitchFamily="66" charset="0"/>
              </a:rPr>
              <a:t>Chyme</a:t>
            </a:r>
            <a:r>
              <a:rPr lang="es-ES" sz="2600" b="1" dirty="0" smtClean="0">
                <a:solidFill>
                  <a:schemeClr val="bg1">
                    <a:lumMod val="50000"/>
                  </a:schemeClr>
                </a:solidFill>
                <a:latin typeface="Comic Sans MS" pitchFamily="66" charset="0"/>
              </a:rPr>
              <a: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is</a:t>
            </a:r>
            <a:r>
              <a:rPr lang="es-ES" sz="2600" dirty="0" smtClean="0">
                <a:solidFill>
                  <a:srgbClr val="002060"/>
                </a:solidFill>
                <a:latin typeface="Comic Sans MS" pitchFamily="66" charset="0"/>
              </a:rPr>
              <a:t> a </a:t>
            </a:r>
            <a:r>
              <a:rPr lang="es-ES" sz="2600" dirty="0" err="1" smtClean="0">
                <a:solidFill>
                  <a:srgbClr val="002060"/>
                </a:solidFill>
                <a:latin typeface="Comic Sans MS" pitchFamily="66" charset="0"/>
              </a:rPr>
              <a:t>pulp</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formed</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by</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food</a:t>
            </a:r>
            <a:r>
              <a:rPr lang="es-ES" sz="2600" dirty="0" smtClean="0">
                <a:solidFill>
                  <a:srgbClr val="002060"/>
                </a:solidFill>
                <a:latin typeface="Comic Sans MS" pitchFamily="66" charset="0"/>
              </a:rPr>
              <a:t> and </a:t>
            </a:r>
            <a:r>
              <a:rPr lang="es-ES" sz="2600" dirty="0" err="1" smtClean="0">
                <a:solidFill>
                  <a:srgbClr val="002060"/>
                </a:solidFill>
                <a:latin typeface="Comic Sans MS" pitchFamily="66" charset="0"/>
              </a:rPr>
              <a:t>gastric</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juices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which</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result</a:t>
            </a:r>
            <a:r>
              <a:rPr lang="es-ES" sz="2600" dirty="0" smtClean="0">
                <a:solidFill>
                  <a:srgbClr val="002060"/>
                </a:solidFill>
                <a:latin typeface="Comic Sans MS" pitchFamily="66" charset="0"/>
              </a:rPr>
              <a:t> of </a:t>
            </a:r>
            <a:r>
              <a:rPr lang="es-ES" sz="2600" dirty="0" err="1" smtClean="0">
                <a:solidFill>
                  <a:srgbClr val="002060"/>
                </a:solidFill>
                <a:latin typeface="Comic Sans MS" pitchFamily="66" charset="0"/>
              </a:rPr>
              <a:t>gastric</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digestion</a:t>
            </a:r>
            <a:r>
              <a:rPr lang="es-ES" sz="2600" dirty="0" smtClean="0">
                <a:solidFill>
                  <a:srgbClr val="002060"/>
                </a:solidFill>
                <a:latin typeface="Comic Sans MS" pitchFamily="66" charset="0"/>
              </a:rPr>
              <a:t>.</a:t>
            </a:r>
            <a:endParaRPr lang="es-ES" sz="2600" b="1" dirty="0" smtClean="0">
              <a:solidFill>
                <a:schemeClr val="bg1">
                  <a:lumMod val="50000"/>
                </a:schemeClr>
              </a:solidFill>
              <a:latin typeface="Comic Sans MS" pitchFamily="66" charset="0"/>
            </a:endParaRPr>
          </a:p>
          <a:p>
            <a:pPr marL="0" indent="0" algn="just">
              <a:lnSpc>
                <a:spcPct val="150000"/>
              </a:lnSpc>
            </a:pPr>
            <a:r>
              <a:rPr lang="es-ES" sz="2600" b="1" dirty="0" err="1" smtClean="0">
                <a:solidFill>
                  <a:schemeClr val="bg1">
                    <a:lumMod val="50000"/>
                  </a:schemeClr>
                </a:solidFill>
                <a:latin typeface="Comic Sans MS" pitchFamily="66" charset="0"/>
              </a:rPr>
              <a:t>Chyle</a:t>
            </a:r>
            <a:r>
              <a:rPr lang="es-ES" sz="2600" b="1" dirty="0" smtClean="0">
                <a:solidFill>
                  <a:schemeClr val="bg1">
                    <a:lumMod val="50000"/>
                  </a:schemeClr>
                </a:solidFill>
                <a:latin typeface="Comic Sans MS" pitchFamily="66" charset="0"/>
              </a:rPr>
              <a: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is</a:t>
            </a:r>
            <a:r>
              <a:rPr lang="es-ES" sz="2600" dirty="0" smtClean="0">
                <a:solidFill>
                  <a:srgbClr val="002060"/>
                </a:solidFill>
                <a:latin typeface="Comic Sans MS" pitchFamily="66" charset="0"/>
              </a:rPr>
              <a:t> a </a:t>
            </a:r>
            <a:r>
              <a:rPr lang="es-ES" sz="2600" dirty="0" err="1" smtClean="0">
                <a:solidFill>
                  <a:srgbClr val="002060"/>
                </a:solidFill>
                <a:latin typeface="Comic Sans MS" pitchFamily="66" charset="0"/>
              </a:rPr>
              <a:t>milky</a:t>
            </a:r>
            <a:r>
              <a:rPr lang="es-ES" sz="2600" dirty="0" smtClean="0">
                <a:solidFill>
                  <a:srgbClr val="002060"/>
                </a:solidFill>
                <a:latin typeface="Comic Sans MS" pitchFamily="66" charset="0"/>
              </a:rPr>
              <a:t> fluid </a:t>
            </a:r>
            <a:r>
              <a:rPr lang="es-ES" sz="2600" dirty="0" err="1" smtClean="0">
                <a:solidFill>
                  <a:srgbClr val="002060"/>
                </a:solidFill>
                <a:latin typeface="Comic Sans MS" pitchFamily="66" charset="0"/>
              </a:rPr>
              <a:t>formed</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by</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chyme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mixed</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with</a:t>
            </a:r>
            <a:r>
              <a:rPr lang="es-ES" sz="2600" dirty="0" smtClean="0">
                <a:solidFill>
                  <a:srgbClr val="002060"/>
                </a:solidFill>
                <a:latin typeface="Comic Sans MS" pitchFamily="66" charset="0"/>
              </a:rPr>
              <a:t> intestinal </a:t>
            </a:r>
            <a:r>
              <a:rPr lang="es-ES" sz="2600" dirty="0" err="1" smtClean="0">
                <a:solidFill>
                  <a:srgbClr val="002060"/>
                </a:solidFill>
                <a:latin typeface="Comic Sans MS" pitchFamily="66" charset="0"/>
              </a:rPr>
              <a:t>juices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bile</a:t>
            </a:r>
            <a:r>
              <a:rPr lang="es-ES" sz="2600" dirty="0" smtClean="0">
                <a:solidFill>
                  <a:srgbClr val="002060"/>
                </a:solidFill>
                <a:latin typeface="Comic Sans MS" pitchFamily="66" charset="0"/>
              </a:rPr>
              <a:t> and </a:t>
            </a:r>
            <a:r>
              <a:rPr lang="es-ES" sz="2600" dirty="0" err="1" smtClean="0">
                <a:solidFill>
                  <a:srgbClr val="002060"/>
                </a:solidFill>
                <a:latin typeface="Comic Sans MS" pitchFamily="66" charset="0"/>
              </a:rPr>
              <a:t>pancreatic</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juice</a:t>
            </a:r>
            <a:r>
              <a:rPr lang="es-ES" sz="2600" dirty="0" smtClean="0">
                <a:solidFill>
                  <a:srgbClr val="002060"/>
                </a:solidFill>
                <a:latin typeface="Comic Sans MS" pitchFamily="66" charset="0"/>
              </a:rPr>
              <a:t>, in </a:t>
            </a:r>
            <a:r>
              <a:rPr lang="es-ES" sz="2600" dirty="0" err="1" smtClean="0">
                <a:solidFill>
                  <a:srgbClr val="002060"/>
                </a:solidFill>
                <a:latin typeface="Comic Sans MS" pitchFamily="66" charset="0"/>
              </a:rPr>
              <a:t>which</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substances</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that</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the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body</a:t>
            </a:r>
            <a:r>
              <a:rPr lang="es-ES" sz="2600" dirty="0" smtClean="0">
                <a:solidFill>
                  <a:srgbClr val="002060"/>
                </a:solidFill>
                <a:latin typeface="Comic Sans MS" pitchFamily="66" charset="0"/>
              </a:rPr>
              <a:t> can </a:t>
            </a:r>
            <a:r>
              <a:rPr lang="es-ES" sz="2600" dirty="0" err="1" smtClean="0">
                <a:solidFill>
                  <a:srgbClr val="002060"/>
                </a:solidFill>
                <a:latin typeface="Comic Sans MS" pitchFamily="66" charset="0"/>
              </a:rPr>
              <a:t>assimilate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have</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been</a:t>
            </a:r>
            <a:r>
              <a:rPr lang="es-ES" sz="2600" dirty="0" smtClean="0">
                <a:solidFill>
                  <a:srgbClr val="002060"/>
                </a:solidFill>
                <a:latin typeface="Comic Sans MS" pitchFamily="66" charset="0"/>
              </a:rPr>
              <a:t> </a:t>
            </a:r>
            <a:r>
              <a:rPr lang="es-ES" sz="2600" dirty="0" err="1" smtClean="0">
                <a:solidFill>
                  <a:srgbClr val="002060"/>
                </a:solidFill>
                <a:latin typeface="Comic Sans MS" pitchFamily="66" charset="0"/>
              </a:rPr>
              <a:t>separated</a:t>
            </a:r>
            <a:r>
              <a:rPr lang="es-ES" sz="2600" dirty="0" smtClean="0">
                <a:solidFill>
                  <a:srgbClr val="002060"/>
                </a:solidFill>
                <a:latin typeface="Comic Sans MS" pitchFamily="66" charset="0"/>
              </a:rPr>
              <a:t>. </a:t>
            </a:r>
            <a:endParaRPr lang="es-ES" sz="2600" b="1" dirty="0" smtClean="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74638"/>
            <a:ext cx="8568952" cy="6322714"/>
          </a:xfrm>
        </p:spPr>
        <p:txBody>
          <a:bodyPr>
            <a:normAutofit/>
          </a:bodyPr>
          <a:lstStyle/>
          <a:p>
            <a:pPr algn="ctr">
              <a:lnSpc>
                <a:spcPct val="200000"/>
              </a:lnSpc>
            </a:pPr>
            <a:r>
              <a:rPr lang="es-ES" sz="9500" dirty="0" smtClean="0">
                <a:solidFill>
                  <a:schemeClr val="accent4"/>
                </a:solidFill>
                <a:latin typeface="Jokerman" pitchFamily="82" charset="0"/>
              </a:rPr>
              <a:t>UNIT MAP</a:t>
            </a:r>
            <a:r>
              <a:rPr lang="es-ES" sz="8000" dirty="0" smtClean="0">
                <a:solidFill>
                  <a:schemeClr val="accent4"/>
                </a:solidFill>
                <a:latin typeface="Jokerman" pitchFamily="82" charset="0"/>
              </a:rPr>
              <a:t/>
            </a:r>
            <a:br>
              <a:rPr lang="es-ES" sz="8000" dirty="0" smtClean="0">
                <a:solidFill>
                  <a:schemeClr val="accent4"/>
                </a:solidFill>
                <a:latin typeface="Jokerman" pitchFamily="82" charset="0"/>
              </a:rPr>
            </a:br>
            <a:endParaRPr lang="es-ES" sz="8000" dirty="0">
              <a:solidFill>
                <a:schemeClr val="accent4"/>
              </a:solidFill>
              <a:latin typeface="Jokerman" pitchFamily="82"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endParaRPr lang="es-ES"/>
          </a:p>
        </p:txBody>
      </p:sp>
      <p:pic>
        <p:nvPicPr>
          <p:cNvPr id="2050" name="Picture 2"/>
          <p:cNvPicPr>
            <a:picLocks noChangeAspect="1" noChangeArrowheads="1"/>
          </p:cNvPicPr>
          <p:nvPr/>
        </p:nvPicPr>
        <p:blipFill>
          <a:blip r:embed="rId3" cstate="print"/>
          <a:srcRect/>
          <a:stretch>
            <a:fillRect/>
          </a:stretch>
        </p:blipFill>
        <p:spPr bwMode="auto">
          <a:xfrm>
            <a:off x="-5567" y="952500"/>
            <a:ext cx="9114071" cy="5068788"/>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endParaRPr lang="es-ES"/>
          </a:p>
        </p:txBody>
      </p:sp>
      <p:pic>
        <p:nvPicPr>
          <p:cNvPr id="1026" name="Picture 2"/>
          <p:cNvPicPr>
            <a:picLocks noChangeAspect="1" noChangeArrowheads="1"/>
          </p:cNvPicPr>
          <p:nvPr/>
        </p:nvPicPr>
        <p:blipFill>
          <a:blip r:embed="rId3" cstate="print"/>
          <a:srcRect/>
          <a:stretch>
            <a:fillRect/>
          </a:stretch>
        </p:blipFill>
        <p:spPr bwMode="auto">
          <a:xfrm>
            <a:off x="104775" y="938213"/>
            <a:ext cx="8934450" cy="4981575"/>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332656"/>
            <a:ext cx="7467600" cy="6264696"/>
          </a:xfrm>
        </p:spPr>
        <p:txBody>
          <a:bodyPr>
            <a:normAutofit lnSpcReduction="10000"/>
          </a:bodyPr>
          <a:lstStyle/>
          <a:p>
            <a:r>
              <a:rPr lang="es-ES" sz="3500" b="1" dirty="0" smtClean="0">
                <a:solidFill>
                  <a:srgbClr val="002060"/>
                </a:solidFill>
                <a:latin typeface="Comic Sans MS" pitchFamily="66" charset="0"/>
              </a:rPr>
              <a:t>TMUOH</a:t>
            </a:r>
          </a:p>
          <a:p>
            <a:r>
              <a:rPr lang="es-ES" sz="3500" b="1" dirty="0" smtClean="0">
                <a:solidFill>
                  <a:srgbClr val="002060"/>
                </a:solidFill>
                <a:latin typeface="Comic Sans MS" pitchFamily="66" charset="0"/>
              </a:rPr>
              <a:t>ILVRE</a:t>
            </a:r>
          </a:p>
          <a:p>
            <a:r>
              <a:rPr lang="es-ES" sz="3500" b="1" dirty="0" smtClean="0">
                <a:solidFill>
                  <a:srgbClr val="002060"/>
                </a:solidFill>
                <a:latin typeface="Comic Sans MS" pitchFamily="66" charset="0"/>
              </a:rPr>
              <a:t>GLAL BEADLDR</a:t>
            </a:r>
          </a:p>
          <a:p>
            <a:r>
              <a:rPr lang="es-ES" sz="3500" b="1" dirty="0" smtClean="0">
                <a:solidFill>
                  <a:srgbClr val="002060"/>
                </a:solidFill>
                <a:latin typeface="Comic Sans MS" pitchFamily="66" charset="0"/>
              </a:rPr>
              <a:t>VOMERIFRM NAXPEPDI</a:t>
            </a:r>
          </a:p>
          <a:p>
            <a:r>
              <a:rPr lang="es-ES" sz="3500" b="1" dirty="0" smtClean="0">
                <a:solidFill>
                  <a:srgbClr val="002060"/>
                </a:solidFill>
                <a:latin typeface="Comic Sans MS" pitchFamily="66" charset="0"/>
              </a:rPr>
              <a:t>UASN</a:t>
            </a:r>
          </a:p>
          <a:p>
            <a:r>
              <a:rPr lang="es-ES" sz="3500" b="1" dirty="0" smtClean="0">
                <a:solidFill>
                  <a:srgbClr val="002060"/>
                </a:solidFill>
                <a:latin typeface="Comic Sans MS" pitchFamily="66" charset="0"/>
              </a:rPr>
              <a:t>OAGESPHOUS</a:t>
            </a:r>
          </a:p>
          <a:p>
            <a:r>
              <a:rPr lang="es-ES" sz="3500" b="1" dirty="0" smtClean="0">
                <a:solidFill>
                  <a:srgbClr val="002060"/>
                </a:solidFill>
                <a:latin typeface="Comic Sans MS" pitchFamily="66" charset="0"/>
              </a:rPr>
              <a:t>ALSVAIRY NGADLS</a:t>
            </a:r>
          </a:p>
          <a:p>
            <a:r>
              <a:rPr lang="es-ES" sz="3500" b="1" dirty="0" smtClean="0">
                <a:solidFill>
                  <a:srgbClr val="002060"/>
                </a:solidFill>
                <a:latin typeface="Comic Sans MS" pitchFamily="66" charset="0"/>
              </a:rPr>
              <a:t>URCTEM </a:t>
            </a:r>
          </a:p>
          <a:p>
            <a:r>
              <a:rPr lang="es-ES" sz="3500" b="1" dirty="0" smtClean="0">
                <a:solidFill>
                  <a:srgbClr val="002060"/>
                </a:solidFill>
                <a:latin typeface="Comic Sans MS" pitchFamily="66" charset="0"/>
              </a:rPr>
              <a:t>SOACTMH</a:t>
            </a:r>
          </a:p>
          <a:p>
            <a:r>
              <a:rPr lang="es-ES" sz="3500" b="1" dirty="0" smtClean="0">
                <a:solidFill>
                  <a:srgbClr val="002060"/>
                </a:solidFill>
                <a:latin typeface="Comic Sans MS" pitchFamily="66" charset="0"/>
              </a:rPr>
              <a:t>ENPARASC</a:t>
            </a:r>
          </a:p>
          <a:p>
            <a:r>
              <a:rPr lang="es-ES" sz="3500" b="1" dirty="0" smtClean="0">
                <a:solidFill>
                  <a:srgbClr val="002060"/>
                </a:solidFill>
                <a:latin typeface="Comic Sans MS" pitchFamily="66" charset="0"/>
              </a:rPr>
              <a:t>YPNARXH</a:t>
            </a:r>
          </a:p>
          <a:p>
            <a:endParaRPr lang="es-ES" b="1" dirty="0" smtClean="0">
              <a:solidFill>
                <a:srgbClr val="002060"/>
              </a:solidFill>
              <a:latin typeface="Comic Sans MS" pitchFamily="66" charset="0"/>
            </a:endParaRPr>
          </a:p>
          <a:p>
            <a:endParaRPr lang="es-ES" b="1" dirty="0" smtClean="0">
              <a:solidFill>
                <a:srgbClr val="002060"/>
              </a:solidFill>
              <a:latin typeface="Comic Sans MS" pitchFamily="66" charset="0"/>
            </a:endParaRPr>
          </a:p>
          <a:p>
            <a:endParaRPr lang="es-ES" b="1" dirty="0" smtClean="0">
              <a:solidFill>
                <a:srgbClr val="002060"/>
              </a:solidFill>
              <a:latin typeface="Comic Sans MS" pitchFamily="66" charset="0"/>
            </a:endParaRPr>
          </a:p>
          <a:p>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1520" y="0"/>
            <a:ext cx="8640960" cy="6858000"/>
          </a:xfrm>
        </p:spPr>
        <p:txBody>
          <a:bodyPr>
            <a:normAutofit lnSpcReduction="10000"/>
          </a:bodyPr>
          <a:lstStyle/>
          <a:p>
            <a:pPr marL="7938" indent="-7938" algn="just">
              <a:lnSpc>
                <a:spcPct val="150000"/>
              </a:lnSpc>
              <a:spcBef>
                <a:spcPts val="0"/>
              </a:spcBef>
              <a:buNone/>
            </a:pPr>
            <a:r>
              <a:rPr lang="es-ES" sz="3000" dirty="0" smtClean="0">
                <a:solidFill>
                  <a:srgbClr val="002060"/>
                </a:solidFill>
                <a:latin typeface="Comic Sans MS" pitchFamily="66" charset="0"/>
              </a:rPr>
              <a:t>Living </a:t>
            </a:r>
            <a:r>
              <a:rPr lang="es-ES" sz="3000" dirty="0" err="1" smtClean="0">
                <a:solidFill>
                  <a:srgbClr val="002060"/>
                </a:solidFill>
                <a:latin typeface="Comic Sans MS" pitchFamily="66" charset="0"/>
              </a:rPr>
              <a:t>beings</a:t>
            </a:r>
            <a:r>
              <a:rPr lang="es-ES" sz="3000" dirty="0" smtClean="0">
                <a:solidFill>
                  <a:srgbClr val="002060"/>
                </a:solidFill>
                <a:latin typeface="Comic Sans MS" pitchFamily="66" charset="0"/>
              </a:rPr>
              <a:t> can </a:t>
            </a:r>
            <a:r>
              <a:rPr lang="es-ES" sz="3000" dirty="0" err="1" smtClean="0">
                <a:solidFill>
                  <a:srgbClr val="002060"/>
                </a:solidFill>
                <a:latin typeface="Comic Sans MS" pitchFamily="66" charset="0"/>
              </a:rPr>
              <a:t>be</a:t>
            </a:r>
            <a:r>
              <a:rPr lang="es-ES" sz="3000" dirty="0" smtClean="0">
                <a:solidFill>
                  <a:srgbClr val="002060"/>
                </a:solidFill>
                <a:latin typeface="Comic Sans MS" pitchFamily="66" charset="0"/>
              </a:rPr>
              <a:t> placed </a:t>
            </a:r>
            <a:r>
              <a:rPr lang="es-ES" sz="3000" dirty="0" err="1" smtClean="0">
                <a:solidFill>
                  <a:srgbClr val="002060"/>
                </a:solidFill>
                <a:latin typeface="Comic Sans MS" pitchFamily="66" charset="0"/>
              </a:rPr>
              <a:t>into</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two</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groups</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according</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to</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what</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they</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need</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from</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the</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environment</a:t>
            </a:r>
            <a:r>
              <a:rPr lang="es-ES" sz="3000" dirty="0" smtClean="0">
                <a:solidFill>
                  <a:srgbClr val="002060"/>
                </a:solidFill>
                <a:latin typeface="Comic Sans MS" pitchFamily="66" charset="0"/>
              </a:rPr>
              <a:t>:</a:t>
            </a:r>
          </a:p>
          <a:p>
            <a:pPr marL="7938" indent="-7938" algn="just">
              <a:lnSpc>
                <a:spcPct val="150000"/>
              </a:lnSpc>
              <a:spcBef>
                <a:spcPts val="0"/>
              </a:spcBef>
            </a:pPr>
            <a:r>
              <a:rPr lang="es-ES" sz="3000" dirty="0" smtClean="0">
                <a:solidFill>
                  <a:srgbClr val="F60069"/>
                </a:solidFill>
                <a:latin typeface="Comic Sans MS" pitchFamily="66" charset="0"/>
              </a:rPr>
              <a:t>Producer </a:t>
            </a:r>
            <a:r>
              <a:rPr lang="es-ES" sz="3000" dirty="0" err="1" smtClean="0">
                <a:solidFill>
                  <a:srgbClr val="F60069"/>
                </a:solidFill>
                <a:latin typeface="Comic Sans MS" pitchFamily="66" charset="0"/>
              </a:rPr>
              <a:t>organisms</a:t>
            </a:r>
            <a:r>
              <a:rPr lang="es-ES" sz="3000" dirty="0" smtClean="0">
                <a:solidFill>
                  <a:srgbClr val="F60069"/>
                </a:solidFill>
                <a:latin typeface="Comic Sans MS" pitchFamily="66" charset="0"/>
              </a:rPr>
              <a:t>:</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they</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take</a:t>
            </a:r>
            <a:r>
              <a:rPr lang="es-ES" sz="3000" dirty="0" smtClean="0">
                <a:solidFill>
                  <a:srgbClr val="002060"/>
                </a:solidFill>
                <a:latin typeface="Comic Sans MS" pitchFamily="66" charset="0"/>
              </a:rPr>
              <a:t> </a:t>
            </a:r>
            <a:r>
              <a:rPr lang="es-ES" sz="3000" u="sng" dirty="0" err="1" smtClean="0">
                <a:solidFill>
                  <a:srgbClr val="002060"/>
                </a:solidFill>
                <a:latin typeface="Comic Sans MS" pitchFamily="66" charset="0"/>
              </a:rPr>
              <a:t>inorganic</a:t>
            </a:r>
            <a:r>
              <a:rPr lang="es-ES" sz="3000" u="sng" dirty="0" smtClean="0">
                <a:solidFill>
                  <a:srgbClr val="002060"/>
                </a:solidFill>
                <a:latin typeface="Comic Sans MS" pitchFamily="66" charset="0"/>
              </a:rPr>
              <a:t> </a:t>
            </a:r>
            <a:r>
              <a:rPr lang="es-ES" sz="3000" u="sng" dirty="0" err="1" smtClean="0">
                <a:solidFill>
                  <a:srgbClr val="002060"/>
                </a:solidFill>
                <a:latin typeface="Comic Sans MS" pitchFamily="66" charset="0"/>
              </a:rPr>
              <a:t>substances</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from</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the</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environment</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They</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also</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need</a:t>
            </a:r>
            <a:r>
              <a:rPr lang="es-ES" sz="3000" dirty="0" smtClean="0">
                <a:solidFill>
                  <a:srgbClr val="002060"/>
                </a:solidFill>
                <a:latin typeface="Comic Sans MS" pitchFamily="66" charset="0"/>
              </a:rPr>
              <a:t> a </a:t>
            </a:r>
            <a:r>
              <a:rPr lang="es-ES" sz="3000" dirty="0" err="1" smtClean="0">
                <a:solidFill>
                  <a:srgbClr val="002060"/>
                </a:solidFill>
                <a:latin typeface="Comic Sans MS" pitchFamily="66" charset="0"/>
              </a:rPr>
              <a:t>source</a:t>
            </a:r>
            <a:r>
              <a:rPr lang="es-ES" sz="3000" dirty="0" smtClean="0">
                <a:solidFill>
                  <a:srgbClr val="002060"/>
                </a:solidFill>
                <a:latin typeface="Comic Sans MS" pitchFamily="66" charset="0"/>
              </a:rPr>
              <a:t> of </a:t>
            </a:r>
            <a:r>
              <a:rPr lang="es-ES" sz="3000" dirty="0" err="1" smtClean="0">
                <a:solidFill>
                  <a:srgbClr val="002060"/>
                </a:solidFill>
                <a:latin typeface="Comic Sans MS" pitchFamily="66" charset="0"/>
              </a:rPr>
              <a:t>energy</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that</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they</a:t>
            </a:r>
            <a:r>
              <a:rPr lang="es-ES" sz="3000" dirty="0" smtClean="0">
                <a:solidFill>
                  <a:srgbClr val="002060"/>
                </a:solidFill>
                <a:latin typeface="Comic Sans MS" pitchFamily="66" charset="0"/>
              </a:rPr>
              <a:t> can use. </a:t>
            </a:r>
            <a:r>
              <a:rPr lang="es-ES" sz="3000" dirty="0" err="1" smtClean="0">
                <a:solidFill>
                  <a:srgbClr val="002060"/>
                </a:solidFill>
                <a:latin typeface="Comic Sans MS" pitchFamily="66" charset="0"/>
              </a:rPr>
              <a:t>Example</a:t>
            </a:r>
            <a:r>
              <a:rPr lang="es-ES" sz="3000" dirty="0" smtClean="0">
                <a:solidFill>
                  <a:srgbClr val="002060"/>
                </a:solidFill>
                <a:latin typeface="Comic Sans MS" pitchFamily="66" charset="0"/>
              </a:rPr>
              <a:t>: </a:t>
            </a:r>
            <a:r>
              <a:rPr lang="es-ES" sz="3000" dirty="0" err="1" smtClean="0">
                <a:solidFill>
                  <a:srgbClr val="002060"/>
                </a:solidFill>
                <a:latin typeface="Comic Sans MS" pitchFamily="66" charset="0"/>
              </a:rPr>
              <a:t>photosynthesis</a:t>
            </a:r>
            <a:r>
              <a:rPr lang="es-ES" sz="3000" dirty="0" err="1" smtClean="0">
                <a:solidFill>
                  <a:srgbClr val="002060"/>
                </a:solidFill>
                <a:latin typeface="Times New Roman"/>
                <a:cs typeface="Times New Roman"/>
              </a:rPr>
              <a:t>→</a:t>
            </a:r>
            <a:r>
              <a:rPr lang="es-ES" sz="3000" dirty="0" err="1" smtClean="0">
                <a:solidFill>
                  <a:srgbClr val="002060"/>
                </a:solidFill>
                <a:latin typeface="Comic Sans MS" pitchFamily="66" charset="0"/>
                <a:cs typeface="Times New Roman"/>
              </a:rPr>
              <a:t>sunlight</a:t>
            </a:r>
            <a:r>
              <a:rPr lang="es-ES" sz="3000" dirty="0" smtClean="0">
                <a:solidFill>
                  <a:srgbClr val="002060"/>
                </a:solidFill>
                <a:latin typeface="Comic Sans MS" pitchFamily="66" charset="0"/>
                <a:cs typeface="Times New Roman"/>
              </a:rPr>
              <a:t>.</a:t>
            </a:r>
          </a:p>
          <a:p>
            <a:pPr marL="7938" indent="-7938" algn="just">
              <a:lnSpc>
                <a:spcPct val="150000"/>
              </a:lnSpc>
              <a:spcBef>
                <a:spcPts val="0"/>
              </a:spcBef>
            </a:pPr>
            <a:r>
              <a:rPr lang="es-ES" sz="3000" dirty="0" err="1" smtClean="0">
                <a:solidFill>
                  <a:srgbClr val="F60069"/>
                </a:solidFill>
                <a:latin typeface="Comic Sans MS" pitchFamily="66" charset="0"/>
                <a:cs typeface="Times New Roman"/>
              </a:rPr>
              <a:t>Consumer</a:t>
            </a:r>
            <a:r>
              <a:rPr lang="es-ES" sz="3000" dirty="0" smtClean="0">
                <a:solidFill>
                  <a:srgbClr val="F60069"/>
                </a:solidFill>
                <a:latin typeface="Comic Sans MS" pitchFamily="66" charset="0"/>
                <a:cs typeface="Times New Roman"/>
              </a:rPr>
              <a:t> </a:t>
            </a:r>
            <a:r>
              <a:rPr lang="es-ES" sz="3000" dirty="0" err="1" smtClean="0">
                <a:solidFill>
                  <a:srgbClr val="F60069"/>
                </a:solidFill>
                <a:latin typeface="Comic Sans MS" pitchFamily="66" charset="0"/>
                <a:cs typeface="Times New Roman"/>
              </a:rPr>
              <a:t>organisms</a:t>
            </a:r>
            <a:r>
              <a:rPr lang="es-ES" sz="3000" dirty="0" smtClean="0">
                <a:solidFill>
                  <a:srgbClr val="F60069"/>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they</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need</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to</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take</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food</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from</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the</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environment</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this</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is</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always</a:t>
            </a:r>
            <a:r>
              <a:rPr lang="es-ES" sz="3000" dirty="0" smtClean="0">
                <a:solidFill>
                  <a:srgbClr val="002060"/>
                </a:solidFill>
                <a:latin typeface="Comic Sans MS" pitchFamily="66" charset="0"/>
                <a:cs typeface="Times New Roman"/>
              </a:rPr>
              <a:t> </a:t>
            </a:r>
            <a:r>
              <a:rPr lang="es-ES" sz="3000" u="sng" dirty="0" err="1" smtClean="0">
                <a:solidFill>
                  <a:srgbClr val="002060"/>
                </a:solidFill>
                <a:latin typeface="Comic Sans MS" pitchFamily="66" charset="0"/>
                <a:cs typeface="Times New Roman"/>
              </a:rPr>
              <a:t>organic</a:t>
            </a:r>
            <a:r>
              <a:rPr lang="es-ES" sz="3000" u="sng" dirty="0" smtClean="0">
                <a:solidFill>
                  <a:srgbClr val="002060"/>
                </a:solidFill>
                <a:latin typeface="Comic Sans MS" pitchFamily="66" charset="0"/>
                <a:cs typeface="Times New Roman"/>
              </a:rPr>
              <a:t> </a:t>
            </a:r>
            <a:r>
              <a:rPr lang="es-ES" sz="3000" u="sng" dirty="0" err="1" smtClean="0">
                <a:solidFill>
                  <a:srgbClr val="002060"/>
                </a:solidFill>
                <a:latin typeface="Comic Sans MS" pitchFamily="66" charset="0"/>
                <a:cs typeface="Times New Roman"/>
              </a:rPr>
              <a:t>matter</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already</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formed</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by</a:t>
            </a:r>
            <a:r>
              <a:rPr lang="es-ES" sz="3000" dirty="0" smtClean="0">
                <a:solidFill>
                  <a:srgbClr val="002060"/>
                </a:solidFill>
                <a:latin typeface="Comic Sans MS" pitchFamily="66" charset="0"/>
                <a:cs typeface="Times New Roman"/>
              </a:rPr>
              <a:t> </a:t>
            </a:r>
            <a:r>
              <a:rPr lang="es-ES" sz="3000" dirty="0" err="1" smtClean="0">
                <a:solidFill>
                  <a:srgbClr val="002060"/>
                </a:solidFill>
                <a:latin typeface="Comic Sans MS" pitchFamily="66" charset="0"/>
                <a:cs typeface="Times New Roman"/>
              </a:rPr>
              <a:t>other</a:t>
            </a:r>
            <a:r>
              <a:rPr lang="es-ES" sz="3000" dirty="0" smtClean="0">
                <a:solidFill>
                  <a:srgbClr val="002060"/>
                </a:solidFill>
                <a:latin typeface="Comic Sans MS" pitchFamily="66" charset="0"/>
                <a:cs typeface="Times New Roman"/>
              </a:rPr>
              <a:t> living </a:t>
            </a:r>
            <a:r>
              <a:rPr lang="es-ES" sz="3000" dirty="0" err="1" smtClean="0">
                <a:solidFill>
                  <a:srgbClr val="002060"/>
                </a:solidFill>
                <a:latin typeface="Comic Sans MS" pitchFamily="66" charset="0"/>
                <a:cs typeface="Times New Roman"/>
              </a:rPr>
              <a:t>beings</a:t>
            </a:r>
            <a:r>
              <a:rPr lang="es-ES" sz="3000" dirty="0" smtClean="0">
                <a:solidFill>
                  <a:srgbClr val="002060"/>
                </a:solidFill>
                <a:latin typeface="Comic Sans MS" pitchFamily="66" charset="0"/>
                <a:cs typeface="Times New Roman"/>
              </a:rPr>
              <a:t>.</a:t>
            </a:r>
            <a:endParaRPr lang="es-ES" sz="3000" dirty="0">
              <a:solidFill>
                <a:srgbClr val="F60069"/>
              </a:solidFill>
              <a:latin typeface="Comic Sans MS" pitchFamily="66"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20688"/>
            <a:ext cx="7467600" cy="5853264"/>
          </a:xfrm>
        </p:spPr>
        <p:txBody>
          <a:bodyPr/>
          <a:lstStyle/>
          <a:p>
            <a:r>
              <a:rPr lang="es-ES" sz="3500" b="1" dirty="0" smtClean="0">
                <a:solidFill>
                  <a:srgbClr val="002060"/>
                </a:solidFill>
                <a:latin typeface="Comic Sans MS" pitchFamily="66" charset="0"/>
              </a:rPr>
              <a:t>ELRAG NTNETISEI </a:t>
            </a:r>
          </a:p>
          <a:p>
            <a:r>
              <a:rPr lang="es-ES" sz="3500" b="1" dirty="0" smtClean="0">
                <a:solidFill>
                  <a:srgbClr val="002060"/>
                </a:solidFill>
                <a:latin typeface="Comic Sans MS" pitchFamily="66" charset="0"/>
              </a:rPr>
              <a:t>EDSCDINGEN OLCON</a:t>
            </a:r>
          </a:p>
          <a:p>
            <a:r>
              <a:rPr lang="es-ES" sz="3500" b="1" dirty="0" smtClean="0">
                <a:solidFill>
                  <a:srgbClr val="002060"/>
                </a:solidFill>
                <a:latin typeface="Comic Sans MS" pitchFamily="66" charset="0"/>
              </a:rPr>
              <a:t>SMALL IENESTITN</a:t>
            </a:r>
          </a:p>
          <a:p>
            <a:r>
              <a:rPr lang="es-ES" sz="3500" b="1" dirty="0" smtClean="0">
                <a:solidFill>
                  <a:srgbClr val="002060"/>
                </a:solidFill>
                <a:latin typeface="Comic Sans MS" pitchFamily="66" charset="0"/>
              </a:rPr>
              <a:t>DEOUDNMU </a:t>
            </a:r>
          </a:p>
          <a:p>
            <a:r>
              <a:rPr lang="es-ES" sz="3500" b="1" dirty="0" smtClean="0">
                <a:solidFill>
                  <a:srgbClr val="002060"/>
                </a:solidFill>
                <a:latin typeface="Comic Sans MS" pitchFamily="66" charset="0"/>
              </a:rPr>
              <a:t>AICNSDNGE OCONL </a:t>
            </a:r>
          </a:p>
          <a:p>
            <a:r>
              <a:rPr lang="es-ES" sz="3500" b="1" dirty="0" smtClean="0">
                <a:solidFill>
                  <a:srgbClr val="002060"/>
                </a:solidFill>
                <a:latin typeface="Comic Sans MS" pitchFamily="66" charset="0"/>
              </a:rPr>
              <a:t>UJUNJME </a:t>
            </a:r>
          </a:p>
          <a:p>
            <a:r>
              <a:rPr lang="es-ES" sz="3500" b="1" smtClean="0">
                <a:solidFill>
                  <a:srgbClr val="002060"/>
                </a:solidFill>
                <a:latin typeface="Comic Sans MS" pitchFamily="66" charset="0"/>
              </a:rPr>
              <a:t>ILMEU </a:t>
            </a:r>
            <a:endParaRPr lang="es-ES" sz="3500" b="1" dirty="0" smtClean="0">
              <a:solidFill>
                <a:srgbClr val="002060"/>
              </a:solidFill>
              <a:latin typeface="Comic Sans MS" pitchFamily="66" charset="0"/>
            </a:endParaRPr>
          </a:p>
          <a:p>
            <a:r>
              <a:rPr lang="es-ES" sz="3500" b="1" dirty="0" smtClean="0">
                <a:solidFill>
                  <a:srgbClr val="002060"/>
                </a:solidFill>
                <a:latin typeface="Comic Sans MS" pitchFamily="66" charset="0"/>
              </a:rPr>
              <a:t>NTVASERSRE LCONO </a:t>
            </a:r>
          </a:p>
          <a:p>
            <a:r>
              <a:rPr lang="es-ES" sz="3500" b="1" dirty="0" smtClean="0">
                <a:solidFill>
                  <a:srgbClr val="002060"/>
                </a:solidFill>
                <a:latin typeface="Comic Sans MS" pitchFamily="66" charset="0"/>
              </a:rPr>
              <a:t>LSEPEN</a:t>
            </a:r>
          </a:p>
          <a:p>
            <a:pPr>
              <a:buNone/>
            </a:pPr>
            <a:endParaRPr lang="es-E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endParaRPr lang="es-ES"/>
          </a:p>
        </p:txBody>
      </p:sp>
      <p:pic>
        <p:nvPicPr>
          <p:cNvPr id="1026" name="Picture 2"/>
          <p:cNvPicPr>
            <a:picLocks noChangeAspect="1" noChangeArrowheads="1"/>
          </p:cNvPicPr>
          <p:nvPr/>
        </p:nvPicPr>
        <p:blipFill>
          <a:blip r:embed="rId3" cstate="print"/>
          <a:srcRect/>
          <a:stretch>
            <a:fillRect/>
          </a:stretch>
        </p:blipFill>
        <p:spPr bwMode="auto">
          <a:xfrm>
            <a:off x="2123728" y="-272544"/>
            <a:ext cx="4464496" cy="71483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260648"/>
            <a:ext cx="7467600" cy="6213304"/>
          </a:xfrm>
        </p:spPr>
        <p:txBody>
          <a:bodyPr>
            <a:normAutofit/>
          </a:bodyPr>
          <a:lstStyle/>
          <a:p>
            <a:r>
              <a:rPr lang="es-ES" sz="3000" b="1" dirty="0" err="1" smtClean="0">
                <a:solidFill>
                  <a:srgbClr val="002060"/>
                </a:solidFill>
                <a:latin typeface="Comic Sans MS" pitchFamily="66" charset="0"/>
              </a:rPr>
              <a:t>Mouth</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Liver</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Gall</a:t>
            </a:r>
            <a:r>
              <a:rPr lang="es-ES" sz="3000" b="1" dirty="0" smtClean="0">
                <a:solidFill>
                  <a:srgbClr val="002060"/>
                </a:solidFill>
                <a:latin typeface="Comic Sans MS" pitchFamily="66" charset="0"/>
              </a:rPr>
              <a:t> </a:t>
            </a:r>
            <a:r>
              <a:rPr lang="es-ES" sz="3000" b="1" dirty="0" err="1" smtClean="0">
                <a:solidFill>
                  <a:srgbClr val="002060"/>
                </a:solidFill>
                <a:latin typeface="Comic Sans MS" pitchFamily="66" charset="0"/>
              </a:rPr>
              <a:t>bladder</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Vermiform</a:t>
            </a:r>
            <a:r>
              <a:rPr lang="es-ES" sz="3000" b="1" dirty="0" smtClean="0">
                <a:solidFill>
                  <a:srgbClr val="002060"/>
                </a:solidFill>
                <a:latin typeface="Comic Sans MS" pitchFamily="66" charset="0"/>
              </a:rPr>
              <a:t> </a:t>
            </a:r>
            <a:r>
              <a:rPr lang="es-ES" sz="3000" b="1" dirty="0" err="1" smtClean="0">
                <a:solidFill>
                  <a:srgbClr val="002060"/>
                </a:solidFill>
                <a:latin typeface="Comic Sans MS" pitchFamily="66" charset="0"/>
              </a:rPr>
              <a:t>appendix</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Anus</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Oesophagus</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Salivary</a:t>
            </a:r>
            <a:r>
              <a:rPr lang="es-ES" sz="3000" b="1" dirty="0" smtClean="0">
                <a:solidFill>
                  <a:srgbClr val="002060"/>
                </a:solidFill>
                <a:latin typeface="Comic Sans MS" pitchFamily="66" charset="0"/>
              </a:rPr>
              <a:t> </a:t>
            </a:r>
            <a:r>
              <a:rPr lang="es-ES" sz="3000" b="1" dirty="0" err="1" smtClean="0">
                <a:solidFill>
                  <a:srgbClr val="002060"/>
                </a:solidFill>
                <a:latin typeface="Comic Sans MS" pitchFamily="66" charset="0"/>
              </a:rPr>
              <a:t>glands</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Rectum</a:t>
            </a:r>
            <a:r>
              <a:rPr lang="es-ES" sz="3000" b="1" dirty="0" smtClean="0">
                <a:solidFill>
                  <a:srgbClr val="002060"/>
                </a:solidFill>
                <a:latin typeface="Comic Sans MS" pitchFamily="66" charset="0"/>
              </a:rPr>
              <a:t> </a:t>
            </a:r>
          </a:p>
          <a:p>
            <a:r>
              <a:rPr lang="es-ES" sz="3000" b="1" dirty="0" err="1" smtClean="0">
                <a:solidFill>
                  <a:srgbClr val="002060"/>
                </a:solidFill>
                <a:latin typeface="Comic Sans MS" pitchFamily="66" charset="0"/>
              </a:rPr>
              <a:t>Stomach</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Pancreas</a:t>
            </a:r>
            <a:endParaRPr lang="es-ES" sz="3000" b="1" dirty="0" smtClean="0">
              <a:solidFill>
                <a:srgbClr val="002060"/>
              </a:solidFill>
              <a:latin typeface="Comic Sans MS" pitchFamily="66" charset="0"/>
            </a:endParaRPr>
          </a:p>
          <a:p>
            <a:r>
              <a:rPr lang="es-ES" sz="3000" b="1" dirty="0" err="1" smtClean="0">
                <a:solidFill>
                  <a:srgbClr val="002060"/>
                </a:solidFill>
                <a:latin typeface="Comic Sans MS" pitchFamily="66" charset="0"/>
              </a:rPr>
              <a:t>Pharynx</a:t>
            </a:r>
            <a:endParaRPr lang="es-ES" sz="3000" b="1" dirty="0" smtClean="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260648"/>
            <a:ext cx="7467600" cy="6213304"/>
          </a:xfrm>
        </p:spPr>
        <p:txBody>
          <a:bodyPr/>
          <a:lstStyle/>
          <a:p>
            <a:r>
              <a:rPr lang="es-ES" sz="3000" b="1" dirty="0" err="1" smtClean="0">
                <a:solidFill>
                  <a:srgbClr val="002060"/>
                </a:solidFill>
                <a:latin typeface="Comic Sans MS" pitchFamily="66" charset="0"/>
              </a:rPr>
              <a:t>Large</a:t>
            </a:r>
            <a:r>
              <a:rPr lang="es-ES" sz="3000" b="1" dirty="0" smtClean="0">
                <a:solidFill>
                  <a:srgbClr val="002060"/>
                </a:solidFill>
                <a:latin typeface="Comic Sans MS" pitchFamily="66" charset="0"/>
              </a:rPr>
              <a:t> </a:t>
            </a:r>
            <a:r>
              <a:rPr lang="es-ES" sz="3000" b="1" dirty="0" err="1" smtClean="0">
                <a:solidFill>
                  <a:srgbClr val="002060"/>
                </a:solidFill>
                <a:latin typeface="Comic Sans MS" pitchFamily="66" charset="0"/>
              </a:rPr>
              <a:t>intestine</a:t>
            </a:r>
            <a:r>
              <a:rPr lang="es-ES" sz="3000" b="1" dirty="0" smtClean="0">
                <a:solidFill>
                  <a:srgbClr val="002060"/>
                </a:solidFill>
                <a:latin typeface="Comic Sans MS" pitchFamily="66" charset="0"/>
              </a:rPr>
              <a:t> </a:t>
            </a:r>
          </a:p>
          <a:p>
            <a:r>
              <a:rPr lang="es-ES" sz="3000" b="1" dirty="0" err="1" smtClean="0">
                <a:solidFill>
                  <a:srgbClr val="002060"/>
                </a:solidFill>
                <a:latin typeface="Comic Sans MS" pitchFamily="66" charset="0"/>
              </a:rPr>
              <a:t>Descending</a:t>
            </a:r>
            <a:r>
              <a:rPr lang="es-ES" sz="3000" b="1" dirty="0" smtClean="0">
                <a:solidFill>
                  <a:srgbClr val="002060"/>
                </a:solidFill>
                <a:latin typeface="Comic Sans MS" pitchFamily="66" charset="0"/>
              </a:rPr>
              <a:t> colon</a:t>
            </a:r>
          </a:p>
          <a:p>
            <a:r>
              <a:rPr lang="es-ES" sz="3000" b="1" dirty="0" smtClean="0">
                <a:solidFill>
                  <a:srgbClr val="002060"/>
                </a:solidFill>
                <a:latin typeface="Comic Sans MS" pitchFamily="66" charset="0"/>
              </a:rPr>
              <a:t>Small </a:t>
            </a:r>
            <a:r>
              <a:rPr lang="es-ES" sz="3000" b="1" dirty="0" err="1" smtClean="0">
                <a:solidFill>
                  <a:srgbClr val="002060"/>
                </a:solidFill>
                <a:latin typeface="Comic Sans MS" pitchFamily="66" charset="0"/>
              </a:rPr>
              <a:t>intestine</a:t>
            </a:r>
            <a:r>
              <a:rPr lang="es-ES" sz="3000" b="1" dirty="0" smtClean="0">
                <a:solidFill>
                  <a:srgbClr val="002060"/>
                </a:solidFill>
                <a:latin typeface="Comic Sans MS" pitchFamily="66" charset="0"/>
              </a:rPr>
              <a:t> </a:t>
            </a:r>
          </a:p>
          <a:p>
            <a:r>
              <a:rPr lang="es-ES" sz="3000" b="1" dirty="0" err="1" smtClean="0">
                <a:solidFill>
                  <a:srgbClr val="002060"/>
                </a:solidFill>
                <a:latin typeface="Comic Sans MS" pitchFamily="66" charset="0"/>
              </a:rPr>
              <a:t>Duodenum</a:t>
            </a:r>
            <a:r>
              <a:rPr lang="es-ES" sz="3000" b="1" dirty="0" smtClean="0">
                <a:solidFill>
                  <a:srgbClr val="002060"/>
                </a:solidFill>
                <a:latin typeface="Comic Sans MS" pitchFamily="66" charset="0"/>
              </a:rPr>
              <a:t> </a:t>
            </a:r>
          </a:p>
          <a:p>
            <a:r>
              <a:rPr lang="es-ES" sz="3000" b="1" dirty="0" err="1" smtClean="0">
                <a:solidFill>
                  <a:srgbClr val="002060"/>
                </a:solidFill>
                <a:latin typeface="Comic Sans MS" pitchFamily="66" charset="0"/>
              </a:rPr>
              <a:t>Ascending</a:t>
            </a:r>
            <a:r>
              <a:rPr lang="es-ES" sz="3000" b="1" dirty="0" smtClean="0">
                <a:solidFill>
                  <a:srgbClr val="002060"/>
                </a:solidFill>
                <a:latin typeface="Comic Sans MS" pitchFamily="66" charset="0"/>
              </a:rPr>
              <a:t> colon </a:t>
            </a:r>
          </a:p>
          <a:p>
            <a:r>
              <a:rPr lang="es-ES" sz="3000" b="1" dirty="0" err="1" smtClean="0">
                <a:solidFill>
                  <a:srgbClr val="002060"/>
                </a:solidFill>
                <a:latin typeface="Comic Sans MS" pitchFamily="66" charset="0"/>
              </a:rPr>
              <a:t>Jejunum</a:t>
            </a:r>
            <a:r>
              <a:rPr lang="es-ES" sz="3000" b="1" dirty="0" smtClean="0">
                <a:solidFill>
                  <a:srgbClr val="002060"/>
                </a:solidFill>
                <a:latin typeface="Comic Sans MS" pitchFamily="66" charset="0"/>
              </a:rPr>
              <a:t> </a:t>
            </a:r>
          </a:p>
          <a:p>
            <a:r>
              <a:rPr lang="es-ES" sz="3000" b="1" dirty="0" err="1" smtClean="0">
                <a:solidFill>
                  <a:srgbClr val="002060"/>
                </a:solidFill>
                <a:latin typeface="Comic Sans MS" pitchFamily="66" charset="0"/>
              </a:rPr>
              <a:t>Ileum</a:t>
            </a:r>
            <a:r>
              <a:rPr lang="es-ES" sz="3000" b="1" dirty="0" smtClean="0">
                <a:solidFill>
                  <a:srgbClr val="002060"/>
                </a:solidFill>
                <a:latin typeface="Comic Sans MS" pitchFamily="66" charset="0"/>
              </a:rPr>
              <a:t> </a:t>
            </a:r>
          </a:p>
          <a:p>
            <a:r>
              <a:rPr lang="es-ES" sz="3000" b="1" dirty="0" err="1" smtClean="0">
                <a:solidFill>
                  <a:srgbClr val="002060"/>
                </a:solidFill>
                <a:latin typeface="Comic Sans MS" pitchFamily="66" charset="0"/>
              </a:rPr>
              <a:t>Transverse</a:t>
            </a:r>
            <a:r>
              <a:rPr lang="es-ES" sz="3000" b="1" dirty="0" smtClean="0">
                <a:solidFill>
                  <a:srgbClr val="002060"/>
                </a:solidFill>
                <a:latin typeface="Comic Sans MS" pitchFamily="66" charset="0"/>
              </a:rPr>
              <a:t> colon </a:t>
            </a:r>
          </a:p>
          <a:p>
            <a:r>
              <a:rPr lang="es-ES" sz="3000" b="1" dirty="0" err="1" smtClean="0">
                <a:solidFill>
                  <a:srgbClr val="002060"/>
                </a:solidFill>
                <a:latin typeface="Comic Sans MS" pitchFamily="66" charset="0"/>
              </a:rPr>
              <a:t>Spleen</a:t>
            </a:r>
            <a:endParaRPr lang="es-ES" sz="3000" b="1" dirty="0" smtClean="0">
              <a:solidFill>
                <a:srgbClr val="002060"/>
              </a:solidFill>
              <a:latin typeface="Comic Sans MS" pitchFamily="66" charset="0"/>
            </a:endParaRPr>
          </a:p>
          <a:p>
            <a:endParaRPr lang="es-E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79512" y="0"/>
            <a:ext cx="8964488" cy="6858000"/>
          </a:xfrm>
        </p:spPr>
        <p:txBody>
          <a:bodyPr>
            <a:noAutofit/>
          </a:bodyPr>
          <a:lstStyle/>
          <a:p>
            <a:r>
              <a:rPr lang="es-ES" sz="2500" b="1" dirty="0" err="1" smtClean="0">
                <a:solidFill>
                  <a:srgbClr val="002060"/>
                </a:solidFill>
                <a:latin typeface="Comic Sans MS" pitchFamily="66" charset="0"/>
              </a:rPr>
              <a:t>Mouth</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Liver</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Gall</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bladder</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Vermiform</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appendix</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Anus</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Large</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intestine</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ascending</a:t>
            </a:r>
            <a:r>
              <a:rPr lang="es-ES" sz="2500" b="1" dirty="0" smtClean="0">
                <a:solidFill>
                  <a:srgbClr val="002060"/>
                </a:solidFill>
                <a:latin typeface="Comic Sans MS" pitchFamily="66" charset="0"/>
              </a:rPr>
              <a:t> colon, </a:t>
            </a:r>
            <a:r>
              <a:rPr lang="es-ES" sz="2500" b="1" dirty="0" err="1" smtClean="0">
                <a:solidFill>
                  <a:srgbClr val="002060"/>
                </a:solidFill>
                <a:latin typeface="Comic Sans MS" pitchFamily="66" charset="0"/>
              </a:rPr>
              <a:t>transverse</a:t>
            </a:r>
            <a:r>
              <a:rPr lang="es-ES" sz="2500" b="1" dirty="0" smtClean="0">
                <a:solidFill>
                  <a:srgbClr val="002060"/>
                </a:solidFill>
                <a:latin typeface="Comic Sans MS" pitchFamily="66" charset="0"/>
              </a:rPr>
              <a:t> colon and </a:t>
            </a:r>
            <a:r>
              <a:rPr lang="es-ES" sz="2500" b="1" dirty="0" err="1" smtClean="0">
                <a:solidFill>
                  <a:srgbClr val="002060"/>
                </a:solidFill>
                <a:latin typeface="Comic Sans MS" pitchFamily="66" charset="0"/>
              </a:rPr>
              <a:t>descending</a:t>
            </a:r>
            <a:r>
              <a:rPr lang="es-ES" sz="2500" b="1" dirty="0" smtClean="0">
                <a:solidFill>
                  <a:srgbClr val="002060"/>
                </a:solidFill>
                <a:latin typeface="Comic Sans MS" pitchFamily="66" charset="0"/>
              </a:rPr>
              <a:t> colon</a:t>
            </a:r>
          </a:p>
          <a:p>
            <a:r>
              <a:rPr lang="es-ES" sz="2500" b="1" dirty="0" smtClean="0">
                <a:solidFill>
                  <a:srgbClr val="002060"/>
                </a:solidFill>
                <a:latin typeface="Comic Sans MS" pitchFamily="66" charset="0"/>
              </a:rPr>
              <a:t>Small </a:t>
            </a:r>
            <a:r>
              <a:rPr lang="es-ES" sz="2500" b="1" dirty="0" err="1" smtClean="0">
                <a:solidFill>
                  <a:srgbClr val="002060"/>
                </a:solidFill>
                <a:latin typeface="Comic Sans MS" pitchFamily="66" charset="0"/>
              </a:rPr>
              <a:t>intestine</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duodenum</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jejunum</a:t>
            </a:r>
            <a:r>
              <a:rPr lang="es-ES" sz="2500" b="1" dirty="0" smtClean="0">
                <a:solidFill>
                  <a:srgbClr val="002060"/>
                </a:solidFill>
                <a:latin typeface="Comic Sans MS" pitchFamily="66" charset="0"/>
              </a:rPr>
              <a:t> and </a:t>
            </a:r>
            <a:r>
              <a:rPr lang="es-ES" sz="2500" b="1" dirty="0" err="1" smtClean="0">
                <a:solidFill>
                  <a:srgbClr val="002060"/>
                </a:solidFill>
                <a:latin typeface="Comic Sans MS" pitchFamily="66" charset="0"/>
              </a:rPr>
              <a:t>ileum</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Spleen</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Stomach</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Pancreas</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Pharynx</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Oesophagus</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Salivary</a:t>
            </a:r>
            <a:r>
              <a:rPr lang="es-ES" sz="2500" b="1" dirty="0" smtClean="0">
                <a:solidFill>
                  <a:srgbClr val="002060"/>
                </a:solidFill>
                <a:latin typeface="Comic Sans MS" pitchFamily="66" charset="0"/>
              </a:rPr>
              <a:t> </a:t>
            </a:r>
            <a:r>
              <a:rPr lang="es-ES" sz="2500" b="1" dirty="0" err="1" smtClean="0">
                <a:solidFill>
                  <a:srgbClr val="002060"/>
                </a:solidFill>
                <a:latin typeface="Comic Sans MS" pitchFamily="66" charset="0"/>
              </a:rPr>
              <a:t>glands</a:t>
            </a:r>
            <a:endParaRPr lang="es-ES" sz="2500" b="1" dirty="0" smtClean="0">
              <a:solidFill>
                <a:srgbClr val="002060"/>
              </a:solidFill>
              <a:latin typeface="Comic Sans MS" pitchFamily="66" charset="0"/>
            </a:endParaRPr>
          </a:p>
          <a:p>
            <a:r>
              <a:rPr lang="es-ES" sz="2500" b="1" dirty="0" err="1" smtClean="0">
                <a:solidFill>
                  <a:srgbClr val="002060"/>
                </a:solidFill>
                <a:latin typeface="Comic Sans MS" pitchFamily="66" charset="0"/>
              </a:rPr>
              <a:t>Rectum</a:t>
            </a:r>
            <a:r>
              <a:rPr lang="es-ES" sz="2500" b="1" dirty="0" smtClean="0">
                <a:solidFill>
                  <a:srgbClr val="002060"/>
                </a:solidFill>
                <a:latin typeface="Comic Sans MS" pitchFamily="66" charset="0"/>
              </a:rPr>
              <a:t> </a:t>
            </a:r>
            <a:endParaRPr lang="es-ES" sz="2500" b="1" dirty="0">
              <a:solidFill>
                <a:srgbClr val="002060"/>
              </a:solidFill>
              <a:latin typeface="Comic Sans MS" pitchFamily="66"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endParaRPr lang="es-ES"/>
          </a:p>
        </p:txBody>
      </p:sp>
      <p:pic>
        <p:nvPicPr>
          <p:cNvPr id="1026" name="Picture 2"/>
          <p:cNvPicPr>
            <a:picLocks noChangeAspect="1" noChangeArrowheads="1"/>
          </p:cNvPicPr>
          <p:nvPr/>
        </p:nvPicPr>
        <p:blipFill>
          <a:blip r:embed="rId3" cstate="print"/>
          <a:srcRect/>
          <a:stretch>
            <a:fillRect/>
          </a:stretch>
        </p:blipFill>
        <p:spPr bwMode="auto">
          <a:xfrm>
            <a:off x="3131840" y="97930"/>
            <a:ext cx="1872208" cy="666214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88640"/>
            <a:ext cx="9144000" cy="6048672"/>
          </a:xfrm>
        </p:spPr>
        <p:txBody>
          <a:bodyPr>
            <a:noAutofit/>
          </a:bodyPr>
          <a:lstStyle/>
          <a:p>
            <a:pPr algn="ctr">
              <a:lnSpc>
                <a:spcPct val="200000"/>
              </a:lnSpc>
            </a:pPr>
            <a:r>
              <a:rPr lang="es-ES" sz="5900" dirty="0" smtClean="0">
                <a:solidFill>
                  <a:schemeClr val="accent4"/>
                </a:solidFill>
                <a:latin typeface="Jokerman" pitchFamily="82" charset="0"/>
              </a:rPr>
              <a:t>3.3 HOW SUBSTANCES ARE TAKEN IN AND EXPELLED</a:t>
            </a:r>
            <a:endParaRPr lang="es-ES" sz="5900" dirty="0">
              <a:solidFill>
                <a:schemeClr val="accent4"/>
              </a:solidFill>
              <a:latin typeface="Jokerman" pitchFamily="82"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04664"/>
            <a:ext cx="7859216" cy="6069288"/>
          </a:xfrm>
        </p:spPr>
        <p:txBody>
          <a:bodyPr>
            <a:normAutofit/>
          </a:bodyPr>
          <a:lstStyle/>
          <a:p>
            <a:pPr algn="ctr">
              <a:buNone/>
            </a:pPr>
            <a:endParaRPr lang="es-ES" sz="3000" b="1" dirty="0" smtClean="0">
              <a:solidFill>
                <a:schemeClr val="bg1">
                  <a:lumMod val="50000"/>
                </a:schemeClr>
              </a:solidFill>
              <a:latin typeface="Comic Sans MS" pitchFamily="66" charset="0"/>
            </a:endParaRPr>
          </a:p>
          <a:p>
            <a:pPr marL="273050" indent="-7938" algn="just">
              <a:lnSpc>
                <a:spcPct val="150000"/>
              </a:lnSpc>
              <a:spcBef>
                <a:spcPts val="0"/>
              </a:spcBef>
              <a:buNone/>
            </a:pPr>
            <a:r>
              <a:rPr lang="es-ES" sz="3500" b="1" dirty="0" err="1" smtClean="0">
                <a:solidFill>
                  <a:srgbClr val="002060"/>
                </a:solidFill>
                <a:latin typeface="Comic Sans MS" pitchFamily="66" charset="0"/>
              </a:rPr>
              <a:t>The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process</a:t>
            </a:r>
            <a:r>
              <a:rPr lang="es-ES" sz="3500" b="1" dirty="0" smtClean="0">
                <a:solidFill>
                  <a:srgbClr val="002060"/>
                </a:solidFill>
                <a:latin typeface="Comic Sans MS" pitchFamily="66" charset="0"/>
              </a:rPr>
              <a:t> of </a:t>
            </a:r>
            <a:r>
              <a:rPr lang="es-ES" sz="3500" b="1" dirty="0" err="1" smtClean="0">
                <a:solidFill>
                  <a:srgbClr val="002060"/>
                </a:solidFill>
                <a:latin typeface="Comic Sans MS" pitchFamily="66" charset="0"/>
              </a:rPr>
              <a:t>nutrition</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means</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that</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various</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substances</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enter</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the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organism</a:t>
            </a:r>
            <a:r>
              <a:rPr lang="es-ES" sz="3500" b="1" dirty="0" smtClean="0">
                <a:solidFill>
                  <a:srgbClr val="002060"/>
                </a:solidFill>
                <a:latin typeface="Comic Sans MS" pitchFamily="66" charset="0"/>
              </a:rPr>
              <a:t> and </a:t>
            </a:r>
            <a:r>
              <a:rPr lang="es-ES" sz="3500" b="1" dirty="0" err="1" smtClean="0">
                <a:solidFill>
                  <a:srgbClr val="002060"/>
                </a:solidFill>
                <a:latin typeface="Comic Sans MS" pitchFamily="66" charset="0"/>
              </a:rPr>
              <a:t>other</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different</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substances</a:t>
            </a:r>
            <a:r>
              <a:rPr lang="es-ES" sz="3500" b="1" dirty="0" smtClean="0">
                <a:solidFill>
                  <a:srgbClr val="002060"/>
                </a:solidFill>
                <a:latin typeface="Comic Sans MS" pitchFamily="66" charset="0"/>
              </a:rPr>
              <a:t> are </a:t>
            </a:r>
            <a:r>
              <a:rPr lang="es-ES" sz="3500" b="1" dirty="0" err="1" smtClean="0">
                <a:solidFill>
                  <a:srgbClr val="002060"/>
                </a:solidFill>
                <a:latin typeface="Comic Sans MS" pitchFamily="66" charset="0"/>
              </a:rPr>
              <a:t>expelled</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either</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because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they</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aren´t</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useful</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or</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because</a:t>
            </a:r>
            <a:r>
              <a:rPr lang="es-ES" sz="3500" b="1" dirty="0" smtClean="0">
                <a:solidFill>
                  <a:srgbClr val="002060"/>
                </a:solidFill>
                <a:latin typeface="Comic Sans MS" pitchFamily="66" charset="0"/>
              </a:rPr>
              <a:t> </a:t>
            </a:r>
            <a:r>
              <a:rPr lang="es-ES" sz="3500" b="1" dirty="0" err="1" smtClean="0">
                <a:solidFill>
                  <a:srgbClr val="002060"/>
                </a:solidFill>
                <a:latin typeface="Comic Sans MS" pitchFamily="66" charset="0"/>
              </a:rPr>
              <a:t>they</a:t>
            </a:r>
            <a:r>
              <a:rPr lang="es-ES" sz="3500" b="1" dirty="0" smtClean="0">
                <a:solidFill>
                  <a:srgbClr val="002060"/>
                </a:solidFill>
                <a:latin typeface="Comic Sans MS" pitchFamily="66" charset="0"/>
              </a:rPr>
              <a:t> are </a:t>
            </a:r>
            <a:r>
              <a:rPr lang="es-ES" sz="3500" b="1" dirty="0" err="1" smtClean="0">
                <a:solidFill>
                  <a:srgbClr val="002060"/>
                </a:solidFill>
                <a:latin typeface="Comic Sans MS" pitchFamily="66" charset="0"/>
              </a:rPr>
              <a:t>toxic</a:t>
            </a:r>
            <a:r>
              <a:rPr lang="es-ES" sz="3500" b="1" dirty="0" smtClean="0">
                <a:solidFill>
                  <a:srgbClr val="002060"/>
                </a:solidFill>
                <a:latin typeface="Comic Sans MS" pitchFamily="66" charset="0"/>
              </a:rPr>
              <a:t>.</a:t>
            </a:r>
          </a:p>
          <a:p>
            <a:pPr algn="ctr">
              <a:buNone/>
            </a:pPr>
            <a:endParaRPr lang="es-ES" sz="3000" b="1" dirty="0" smtClean="0">
              <a:solidFill>
                <a:schemeClr val="bg1">
                  <a:lumMod val="50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88640"/>
            <a:ext cx="8892480" cy="936104"/>
          </a:xfrm>
        </p:spPr>
        <p:txBody>
          <a:bodyPr>
            <a:noAutofit/>
          </a:bodyPr>
          <a:lstStyle/>
          <a:p>
            <a:r>
              <a:rPr lang="es-ES" b="1" dirty="0" smtClean="0">
                <a:solidFill>
                  <a:schemeClr val="bg1">
                    <a:lumMod val="50000"/>
                  </a:schemeClr>
                </a:solidFill>
                <a:latin typeface="Comic Sans MS" pitchFamily="66" charset="0"/>
              </a:rPr>
              <a:t>SUBSTANCES WHICH ENTER THE </a:t>
            </a:r>
            <a:r>
              <a:rPr lang="es-ES" b="1" dirty="0" smtClean="0">
                <a:solidFill>
                  <a:srgbClr val="F60069"/>
                </a:solidFill>
                <a:latin typeface="Comic Sans MS" pitchFamily="66" charset="0"/>
              </a:rPr>
              <a:t>ORGANISM</a:t>
            </a:r>
            <a:endParaRPr lang="es-ES" b="1" dirty="0">
              <a:solidFill>
                <a:srgbClr val="F60069"/>
              </a:solidFill>
              <a:latin typeface="Comic Sans MS" pitchFamily="66" charset="0"/>
            </a:endParaRPr>
          </a:p>
        </p:txBody>
      </p:sp>
      <p:graphicFrame>
        <p:nvGraphicFramePr>
          <p:cNvPr id="4" name="3 Tabla"/>
          <p:cNvGraphicFramePr>
            <a:graphicFrameLocks noGrp="1"/>
          </p:cNvGraphicFramePr>
          <p:nvPr/>
        </p:nvGraphicFramePr>
        <p:xfrm>
          <a:off x="251520" y="1369327"/>
          <a:ext cx="8280919" cy="5002967"/>
        </p:xfrm>
        <a:graphic>
          <a:graphicData uri="http://schemas.openxmlformats.org/drawingml/2006/table">
            <a:tbl>
              <a:tblPr/>
              <a:tblGrid>
                <a:gridCol w="2759987"/>
                <a:gridCol w="2759987"/>
                <a:gridCol w="2760945"/>
              </a:tblGrid>
              <a:tr h="479598">
                <a:tc>
                  <a:txBody>
                    <a:bodyPr/>
                    <a:lstStyle/>
                    <a:p>
                      <a:pPr algn="ctr">
                        <a:lnSpc>
                          <a:spcPct val="115000"/>
                        </a:lnSpc>
                        <a:spcAft>
                          <a:spcPts val="0"/>
                        </a:spcAft>
                      </a:pPr>
                      <a:r>
                        <a:rPr lang="es-ES" sz="2200" b="1" dirty="0" err="1">
                          <a:solidFill>
                            <a:srgbClr val="002060"/>
                          </a:solidFill>
                          <a:latin typeface="Comic Sans MS"/>
                          <a:ea typeface="Calibri"/>
                          <a:cs typeface="Times New Roman"/>
                        </a:rPr>
                        <a:t>Substance</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ctr">
                        <a:lnSpc>
                          <a:spcPct val="115000"/>
                        </a:lnSpc>
                        <a:spcAft>
                          <a:spcPts val="0"/>
                        </a:spcAft>
                      </a:pPr>
                      <a:r>
                        <a:rPr lang="es-ES" sz="2200" b="1" dirty="0" err="1">
                          <a:solidFill>
                            <a:srgbClr val="002060"/>
                          </a:solidFill>
                          <a:latin typeface="Comic Sans MS"/>
                          <a:ea typeface="Calibri"/>
                          <a:cs typeface="Times New Roman"/>
                        </a:rPr>
                        <a:t>Entrance</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ctr">
                        <a:lnSpc>
                          <a:spcPct val="115000"/>
                        </a:lnSpc>
                        <a:spcAft>
                          <a:spcPts val="0"/>
                        </a:spcAft>
                      </a:pPr>
                      <a:r>
                        <a:rPr lang="es-ES" sz="2200" b="1" dirty="0">
                          <a:solidFill>
                            <a:srgbClr val="002060"/>
                          </a:solidFill>
                          <a:latin typeface="Comic Sans MS"/>
                          <a:ea typeface="Calibri"/>
                          <a:cs typeface="Times New Roman"/>
                        </a:rPr>
                        <a:t>Use</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r>
              <a:tr h="1438793">
                <a:tc>
                  <a:txBody>
                    <a:bodyPr/>
                    <a:lstStyle/>
                    <a:p>
                      <a:pPr algn="ctr">
                        <a:lnSpc>
                          <a:spcPct val="115000"/>
                        </a:lnSpc>
                        <a:spcAft>
                          <a:spcPts val="0"/>
                        </a:spcAft>
                      </a:pPr>
                      <a:r>
                        <a:rPr lang="es-ES" sz="2200" b="1" dirty="0">
                          <a:solidFill>
                            <a:srgbClr val="002060"/>
                          </a:solidFill>
                          <a:latin typeface="Comic Sans MS"/>
                          <a:ea typeface="Calibri"/>
                          <a:cs typeface="Times New Roman"/>
                        </a:rPr>
                        <a:t>Air</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ctr">
                        <a:lnSpc>
                          <a:spcPct val="115000"/>
                        </a:lnSpc>
                        <a:spcAft>
                          <a:spcPts val="0"/>
                        </a:spcAft>
                      </a:pPr>
                      <a:r>
                        <a:rPr lang="en-US" sz="2200" b="1" dirty="0">
                          <a:solidFill>
                            <a:srgbClr val="F60069"/>
                          </a:solidFill>
                          <a:latin typeface="Comic Sans MS"/>
                          <a:ea typeface="Calibri"/>
                          <a:cs typeface="Times New Roman"/>
                        </a:rPr>
                        <a:t>Into the lungs by means of respiratory movements</a:t>
                      </a:r>
                      <a:endParaRPr lang="es-ES" sz="2200" dirty="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200" b="1" dirty="0">
                          <a:solidFill>
                            <a:srgbClr val="F60069"/>
                          </a:solidFill>
                          <a:latin typeface="Comic Sans MS"/>
                          <a:ea typeface="Calibri"/>
                          <a:cs typeface="Times New Roman"/>
                        </a:rPr>
                        <a:t>The lungs take the oxygen contained in the air</a:t>
                      </a:r>
                      <a:endParaRPr lang="es-ES" sz="2200" dirty="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38793">
                <a:tc>
                  <a:txBody>
                    <a:bodyPr/>
                    <a:lstStyle/>
                    <a:p>
                      <a:pPr algn="ctr">
                        <a:lnSpc>
                          <a:spcPct val="115000"/>
                        </a:lnSpc>
                        <a:spcAft>
                          <a:spcPts val="0"/>
                        </a:spcAft>
                      </a:pPr>
                      <a:r>
                        <a:rPr lang="es-ES" sz="2200" b="1" dirty="0" err="1">
                          <a:solidFill>
                            <a:srgbClr val="002060"/>
                          </a:solidFill>
                          <a:latin typeface="Comic Sans MS"/>
                          <a:ea typeface="Calibri"/>
                          <a:cs typeface="Times New Roman"/>
                        </a:rPr>
                        <a:t>Water</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ctr">
                        <a:lnSpc>
                          <a:spcPct val="115000"/>
                        </a:lnSpc>
                        <a:spcAft>
                          <a:spcPts val="0"/>
                        </a:spcAft>
                      </a:pPr>
                      <a:r>
                        <a:rPr lang="en-US" sz="2200" b="1" dirty="0">
                          <a:solidFill>
                            <a:srgbClr val="F60069"/>
                          </a:solidFill>
                          <a:latin typeface="Comic Sans MS"/>
                          <a:ea typeface="Calibri"/>
                          <a:cs typeface="Times New Roman"/>
                        </a:rPr>
                        <a:t>Through ingestion into the digestive system</a:t>
                      </a:r>
                      <a:endParaRPr lang="es-ES" sz="2200" dirty="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200" b="1" dirty="0">
                          <a:solidFill>
                            <a:srgbClr val="F60069"/>
                          </a:solidFill>
                          <a:latin typeface="Comic Sans MS"/>
                          <a:ea typeface="Calibri"/>
                          <a:cs typeface="Times New Roman"/>
                        </a:rPr>
                        <a:t>We use the water we drink and the water contained in foods</a:t>
                      </a:r>
                      <a:endParaRPr lang="es-ES" sz="2200" dirty="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38793">
                <a:tc>
                  <a:txBody>
                    <a:bodyPr/>
                    <a:lstStyle/>
                    <a:p>
                      <a:pPr algn="ctr">
                        <a:lnSpc>
                          <a:spcPct val="115000"/>
                        </a:lnSpc>
                        <a:spcAft>
                          <a:spcPts val="0"/>
                        </a:spcAft>
                      </a:pPr>
                      <a:r>
                        <a:rPr lang="es-ES" sz="2200" b="1" dirty="0" err="1">
                          <a:solidFill>
                            <a:srgbClr val="002060"/>
                          </a:solidFill>
                          <a:latin typeface="Comic Sans MS"/>
                          <a:ea typeface="Calibri"/>
                          <a:cs typeface="Times New Roman"/>
                        </a:rPr>
                        <a:t>Foods</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ctr">
                        <a:lnSpc>
                          <a:spcPct val="115000"/>
                        </a:lnSpc>
                        <a:spcAft>
                          <a:spcPts val="0"/>
                        </a:spcAft>
                      </a:pPr>
                      <a:r>
                        <a:rPr lang="en-US" sz="2200" b="1" dirty="0">
                          <a:solidFill>
                            <a:srgbClr val="F60069"/>
                          </a:solidFill>
                          <a:latin typeface="Comic Sans MS"/>
                          <a:ea typeface="Calibri"/>
                          <a:cs typeface="Times New Roman"/>
                        </a:rPr>
                        <a:t>Through ingestion into the digestive system</a:t>
                      </a:r>
                      <a:endParaRPr lang="es-ES" sz="2200" dirty="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200" b="1" dirty="0">
                          <a:solidFill>
                            <a:srgbClr val="F60069"/>
                          </a:solidFill>
                          <a:latin typeface="Comic Sans MS"/>
                          <a:ea typeface="Calibri"/>
                          <a:cs typeface="Times New Roman"/>
                        </a:rPr>
                        <a:t>We make use of proteins, sugars and fats</a:t>
                      </a:r>
                      <a:endParaRPr lang="es-ES" sz="2200" dirty="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dirty="0" smtClean="0">
                <a:solidFill>
                  <a:schemeClr val="bg1">
                    <a:lumMod val="50000"/>
                  </a:schemeClr>
                </a:solidFill>
                <a:latin typeface="Comic Sans MS" pitchFamily="66" charset="0"/>
              </a:rPr>
              <a:t>PRODUCTS EXPELLED BY THE ORGANISM</a:t>
            </a:r>
            <a:endParaRPr lang="es-ES" dirty="0"/>
          </a:p>
        </p:txBody>
      </p:sp>
      <p:graphicFrame>
        <p:nvGraphicFramePr>
          <p:cNvPr id="4" name="3 Tabla"/>
          <p:cNvGraphicFramePr>
            <a:graphicFrameLocks noGrp="1"/>
          </p:cNvGraphicFramePr>
          <p:nvPr/>
        </p:nvGraphicFramePr>
        <p:xfrm>
          <a:off x="323528" y="1484783"/>
          <a:ext cx="8208911" cy="4689265"/>
        </p:xfrm>
        <a:graphic>
          <a:graphicData uri="http://schemas.openxmlformats.org/drawingml/2006/table">
            <a:tbl>
              <a:tblPr/>
              <a:tblGrid>
                <a:gridCol w="2735987"/>
                <a:gridCol w="2735987"/>
                <a:gridCol w="2736937"/>
              </a:tblGrid>
              <a:tr h="447973">
                <a:tc>
                  <a:txBody>
                    <a:bodyPr/>
                    <a:lstStyle/>
                    <a:p>
                      <a:pPr algn="ctr">
                        <a:lnSpc>
                          <a:spcPct val="115000"/>
                        </a:lnSpc>
                        <a:spcAft>
                          <a:spcPts val="0"/>
                        </a:spcAft>
                      </a:pPr>
                      <a:r>
                        <a:rPr lang="es-ES" sz="2200" b="1" dirty="0" err="1">
                          <a:solidFill>
                            <a:srgbClr val="002060"/>
                          </a:solidFill>
                          <a:latin typeface="Comic Sans MS"/>
                          <a:ea typeface="Calibri"/>
                          <a:cs typeface="Times New Roman"/>
                        </a:rPr>
                        <a:t>Product</a:t>
                      </a:r>
                      <a:r>
                        <a:rPr lang="es-ES" sz="2200" b="1" dirty="0">
                          <a:solidFill>
                            <a:srgbClr val="002060"/>
                          </a:solidFill>
                          <a:latin typeface="Comic Sans MS"/>
                          <a:ea typeface="Calibri"/>
                          <a:cs typeface="Times New Roman"/>
                        </a:rPr>
                        <a:t> </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ctr">
                        <a:lnSpc>
                          <a:spcPct val="115000"/>
                        </a:lnSpc>
                        <a:spcAft>
                          <a:spcPts val="0"/>
                        </a:spcAft>
                      </a:pPr>
                      <a:r>
                        <a:rPr lang="es-ES" sz="2200" b="1" dirty="0" err="1">
                          <a:solidFill>
                            <a:srgbClr val="002060"/>
                          </a:solidFill>
                          <a:latin typeface="Comic Sans MS"/>
                          <a:ea typeface="Calibri"/>
                          <a:cs typeface="Times New Roman"/>
                        </a:rPr>
                        <a:t>Exit</a:t>
                      </a:r>
                      <a:r>
                        <a:rPr lang="es-ES" sz="2200" b="1" dirty="0">
                          <a:solidFill>
                            <a:srgbClr val="002060"/>
                          </a:solidFill>
                          <a:latin typeface="Comic Sans MS"/>
                          <a:ea typeface="Calibri"/>
                          <a:cs typeface="Times New Roman"/>
                        </a:rPr>
                        <a:t> </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ctr">
                        <a:lnSpc>
                          <a:spcPct val="115000"/>
                        </a:lnSpc>
                        <a:spcAft>
                          <a:spcPts val="0"/>
                        </a:spcAft>
                      </a:pPr>
                      <a:r>
                        <a:rPr lang="es-ES" sz="2200" b="1" dirty="0">
                          <a:solidFill>
                            <a:srgbClr val="002060"/>
                          </a:solidFill>
                          <a:latin typeface="Comic Sans MS"/>
                          <a:ea typeface="Calibri"/>
                          <a:cs typeface="Times New Roman"/>
                        </a:rPr>
                        <a:t>Use</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r>
              <a:tr h="1401802">
                <a:tc>
                  <a:txBody>
                    <a:bodyPr/>
                    <a:lstStyle/>
                    <a:p>
                      <a:pPr algn="ctr">
                        <a:lnSpc>
                          <a:spcPct val="115000"/>
                        </a:lnSpc>
                        <a:spcAft>
                          <a:spcPts val="0"/>
                        </a:spcAft>
                      </a:pPr>
                      <a:r>
                        <a:rPr lang="es-ES" sz="2200" b="1" dirty="0">
                          <a:solidFill>
                            <a:srgbClr val="002060"/>
                          </a:solidFill>
                          <a:latin typeface="Comic Sans MS"/>
                          <a:ea typeface="Calibri"/>
                          <a:cs typeface="Times New Roman"/>
                        </a:rPr>
                        <a:t>Air</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ctr">
                        <a:lnSpc>
                          <a:spcPct val="115000"/>
                        </a:lnSpc>
                        <a:spcAft>
                          <a:spcPts val="0"/>
                        </a:spcAft>
                      </a:pPr>
                      <a:r>
                        <a:rPr lang="en-US" sz="2200" b="1" dirty="0">
                          <a:solidFill>
                            <a:srgbClr val="F60069"/>
                          </a:solidFill>
                          <a:latin typeface="Comic Sans MS"/>
                          <a:ea typeface="Calibri"/>
                          <a:cs typeface="Times New Roman"/>
                        </a:rPr>
                        <a:t>From the lungs by means of respiratory movements</a:t>
                      </a:r>
                      <a:endParaRPr lang="es-ES" sz="2200" dirty="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200" b="1">
                          <a:solidFill>
                            <a:srgbClr val="F60069"/>
                          </a:solidFill>
                          <a:latin typeface="Comic Sans MS"/>
                          <a:ea typeface="Calibri"/>
                          <a:cs typeface="Times New Roman"/>
                        </a:rPr>
                        <a:t>The expelled air is rich in carbon dioxide</a:t>
                      </a:r>
                      <a:endParaRPr lang="es-ES" sz="220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1802">
                <a:tc>
                  <a:txBody>
                    <a:bodyPr/>
                    <a:lstStyle/>
                    <a:p>
                      <a:pPr algn="ctr">
                        <a:lnSpc>
                          <a:spcPct val="115000"/>
                        </a:lnSpc>
                        <a:spcAft>
                          <a:spcPts val="0"/>
                        </a:spcAft>
                      </a:pPr>
                      <a:r>
                        <a:rPr lang="es-ES" sz="2200" b="1" dirty="0" err="1">
                          <a:solidFill>
                            <a:srgbClr val="002060"/>
                          </a:solidFill>
                          <a:latin typeface="Comic Sans MS"/>
                          <a:ea typeface="Calibri"/>
                          <a:cs typeface="Times New Roman"/>
                        </a:rPr>
                        <a:t>Urine</a:t>
                      </a:r>
                      <a:r>
                        <a:rPr lang="es-ES" sz="2200" b="1" dirty="0">
                          <a:solidFill>
                            <a:srgbClr val="002060"/>
                          </a:solidFill>
                          <a:latin typeface="Comic Sans MS"/>
                          <a:ea typeface="Calibri"/>
                          <a:cs typeface="Times New Roman"/>
                        </a:rPr>
                        <a:t> and </a:t>
                      </a:r>
                      <a:r>
                        <a:rPr lang="es-ES" sz="2200" b="1" dirty="0" err="1">
                          <a:solidFill>
                            <a:srgbClr val="002060"/>
                          </a:solidFill>
                          <a:latin typeface="Comic Sans MS"/>
                          <a:ea typeface="Calibri"/>
                          <a:cs typeface="Times New Roman"/>
                        </a:rPr>
                        <a:t>sweat</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ctr">
                        <a:lnSpc>
                          <a:spcPct val="115000"/>
                        </a:lnSpc>
                        <a:spcAft>
                          <a:spcPts val="0"/>
                        </a:spcAft>
                      </a:pPr>
                      <a:r>
                        <a:rPr lang="en-US" sz="2200" b="1" dirty="0">
                          <a:solidFill>
                            <a:srgbClr val="F60069"/>
                          </a:solidFill>
                          <a:latin typeface="Comic Sans MS"/>
                          <a:ea typeface="Calibri"/>
                          <a:cs typeface="Times New Roman"/>
                        </a:rPr>
                        <a:t>Through the urinary tract and sweat glands </a:t>
                      </a:r>
                      <a:endParaRPr lang="es-ES" sz="2200" dirty="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200" b="1" dirty="0">
                          <a:solidFill>
                            <a:srgbClr val="F60069"/>
                          </a:solidFill>
                          <a:latin typeface="Comic Sans MS"/>
                          <a:ea typeface="Calibri"/>
                          <a:cs typeface="Times New Roman"/>
                        </a:rPr>
                        <a:t>Water and toxic substances for the organism such as urea</a:t>
                      </a:r>
                      <a:endParaRPr lang="es-ES" sz="2200" dirty="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4888">
                <a:tc>
                  <a:txBody>
                    <a:bodyPr/>
                    <a:lstStyle/>
                    <a:p>
                      <a:pPr algn="ctr">
                        <a:lnSpc>
                          <a:spcPct val="115000"/>
                        </a:lnSpc>
                        <a:spcAft>
                          <a:spcPts val="0"/>
                        </a:spcAft>
                      </a:pPr>
                      <a:r>
                        <a:rPr lang="es-ES" sz="2200" b="1" dirty="0" err="1">
                          <a:solidFill>
                            <a:srgbClr val="002060"/>
                          </a:solidFill>
                          <a:latin typeface="Comic Sans MS"/>
                          <a:ea typeface="Calibri"/>
                          <a:cs typeface="Times New Roman"/>
                        </a:rPr>
                        <a:t>Faeces</a:t>
                      </a:r>
                      <a:r>
                        <a:rPr lang="es-ES" sz="2200" b="1" dirty="0">
                          <a:solidFill>
                            <a:srgbClr val="002060"/>
                          </a:solidFill>
                          <a:latin typeface="Comic Sans MS"/>
                          <a:ea typeface="Calibri"/>
                          <a:cs typeface="Times New Roman"/>
                        </a:rPr>
                        <a:t> </a:t>
                      </a:r>
                      <a:endParaRPr lang="es-ES" sz="2200" dirty="0">
                        <a:solidFill>
                          <a:srgbClr val="00206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DA8"/>
                    </a:solidFill>
                  </a:tcPr>
                </a:tc>
                <a:tc>
                  <a:txBody>
                    <a:bodyPr/>
                    <a:lstStyle/>
                    <a:p>
                      <a:pPr algn="ctr">
                        <a:lnSpc>
                          <a:spcPct val="115000"/>
                        </a:lnSpc>
                        <a:spcAft>
                          <a:spcPts val="0"/>
                        </a:spcAft>
                      </a:pPr>
                      <a:r>
                        <a:rPr lang="en-US" sz="2200" b="1" dirty="0">
                          <a:solidFill>
                            <a:srgbClr val="F60069"/>
                          </a:solidFill>
                          <a:latin typeface="Comic Sans MS"/>
                          <a:ea typeface="Calibri"/>
                          <a:cs typeface="Times New Roman"/>
                        </a:rPr>
                        <a:t>Expulsion of solid waste from digestion</a:t>
                      </a:r>
                      <a:endParaRPr lang="es-ES" sz="2200" dirty="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200" b="1" dirty="0">
                          <a:solidFill>
                            <a:srgbClr val="F60069"/>
                          </a:solidFill>
                          <a:latin typeface="Comic Sans MS"/>
                          <a:ea typeface="Calibri"/>
                          <a:cs typeface="Times New Roman"/>
                        </a:rPr>
                        <a:t>Undigested remains of food substances</a:t>
                      </a:r>
                      <a:endParaRPr lang="es-ES" sz="2200" dirty="0">
                        <a:solidFill>
                          <a:srgbClr val="F60069"/>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Personalizado 12">
      <a:dk1>
        <a:sysClr val="windowText" lastClr="000000"/>
      </a:dk1>
      <a:lt1>
        <a:srgbClr val="FFD7E8"/>
      </a:lt1>
      <a:dk2>
        <a:srgbClr val="666666"/>
      </a:dk2>
      <a:lt2>
        <a:srgbClr val="D2D2D2"/>
      </a:lt2>
      <a:accent1>
        <a:srgbClr val="FF388C"/>
      </a:accent1>
      <a:accent2>
        <a:srgbClr val="E40059"/>
      </a:accent2>
      <a:accent3>
        <a:srgbClr val="FF5597"/>
      </a:accent3>
      <a:accent4>
        <a:srgbClr val="E90062"/>
      </a:accent4>
      <a:accent5>
        <a:srgbClr val="E40059"/>
      </a:accent5>
      <a:accent6>
        <a:srgbClr val="F60087"/>
      </a:accent6>
      <a:hlink>
        <a:srgbClr val="FC187F"/>
      </a:hlink>
      <a:folHlink>
        <a:srgbClr val="FF79C2"/>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799</TotalTime>
  <Words>1869</Words>
  <Application>Microsoft Office PowerPoint</Application>
  <PresentationFormat>Presentación en pantalla (4:3)</PresentationFormat>
  <Paragraphs>265</Paragraphs>
  <Slides>55</Slides>
  <Notes>55</Notes>
  <HiddenSlides>0</HiddenSlides>
  <MMClips>0</MMClips>
  <ScaleCrop>false</ScaleCrop>
  <HeadingPairs>
    <vt:vector size="4" baseType="variant">
      <vt:variant>
        <vt:lpstr>Tema</vt:lpstr>
      </vt:variant>
      <vt:variant>
        <vt:i4>1</vt:i4>
      </vt:variant>
      <vt:variant>
        <vt:lpstr>Títulos de diapositiva</vt:lpstr>
      </vt:variant>
      <vt:variant>
        <vt:i4>55</vt:i4>
      </vt:variant>
    </vt:vector>
  </HeadingPairs>
  <TitlesOfParts>
    <vt:vector size="56" baseType="lpstr">
      <vt:lpstr>Mirador</vt:lpstr>
      <vt:lpstr>Unit 3</vt:lpstr>
      <vt:lpstr>3.1WHAT IS NUTRITION?</vt:lpstr>
      <vt:lpstr>Diapositiva 3</vt:lpstr>
      <vt:lpstr>3.2 KINDS OF ORGANISMS ACCORDING TO NUTRITION</vt:lpstr>
      <vt:lpstr>Diapositiva 5</vt:lpstr>
      <vt:lpstr>3.3 HOW SUBSTANCES ARE TAKEN IN AND EXPELLED</vt:lpstr>
      <vt:lpstr>Diapositiva 7</vt:lpstr>
      <vt:lpstr>SUBSTANCES WHICH ENTER THE ORGANISM</vt:lpstr>
      <vt:lpstr>PRODUCTS EXPELLED BY THE ORGANISM</vt:lpstr>
      <vt:lpstr>3.4 THE SYSTEMS INVOLVED IN HUMAN NUTRITION</vt:lpstr>
      <vt:lpstr>Diapositiva 11</vt:lpstr>
      <vt:lpstr>THE SYSTEMS RELATED TO NUTRITION</vt:lpstr>
      <vt:lpstr>Diapositiva 13</vt:lpstr>
      <vt:lpstr>Diapositiva 14</vt:lpstr>
      <vt:lpstr>Diapositiva 15</vt:lpstr>
      <vt:lpstr>Diapositiva 16</vt:lpstr>
      <vt:lpstr>Diapositiva 17</vt:lpstr>
      <vt:lpstr>3.5 THE DIGESTIVE PROCESS </vt:lpstr>
      <vt:lpstr>Diapositiva 19</vt:lpstr>
      <vt:lpstr>Diapositiva 20</vt:lpstr>
      <vt:lpstr>PERISTALTIC MOVEMENTS</vt:lpstr>
      <vt:lpstr>3.6 DIGESTION </vt:lpstr>
      <vt:lpstr>Diapositiva 23</vt:lpstr>
      <vt:lpstr>STAGES OF DIGESTION</vt:lpstr>
      <vt:lpstr>Diapositiva 25</vt:lpstr>
      <vt:lpstr>Diapositiva 26</vt:lpstr>
      <vt:lpstr>Diapositiva 27</vt:lpstr>
      <vt:lpstr>3.7 ABSORPTION AND THE ELIMINATION OF WASTE </vt:lpstr>
      <vt:lpstr>Diapositiva 29</vt:lpstr>
      <vt:lpstr>Diapositiva 30</vt:lpstr>
      <vt:lpstr>Diapositiva 31</vt:lpstr>
      <vt:lpstr>Diapositiva 32</vt:lpstr>
      <vt:lpstr>Digestive system</vt:lpstr>
      <vt:lpstr>Diapositiva 34</vt:lpstr>
      <vt:lpstr>teeth</vt:lpstr>
      <vt:lpstr>Diapositiva 36</vt:lpstr>
      <vt:lpstr>The stomach</vt:lpstr>
      <vt:lpstr>Diapositiva 38</vt:lpstr>
      <vt:lpstr>Associated glands and the duodenum</vt:lpstr>
      <vt:lpstr>Diapositiva 40</vt:lpstr>
      <vt:lpstr>Diapositiva 41</vt:lpstr>
      <vt:lpstr>VOCABULARY </vt:lpstr>
      <vt:lpstr>Diapositiva 43</vt:lpstr>
      <vt:lpstr>Diapositiva 44</vt:lpstr>
      <vt:lpstr>Diapositiva 45</vt:lpstr>
      <vt:lpstr>UNIT MAP </vt:lpstr>
      <vt:lpstr>Diapositiva 47</vt:lpstr>
      <vt:lpstr>Diapositiva 48</vt:lpstr>
      <vt:lpstr>Diapositiva 49</vt:lpstr>
      <vt:lpstr>Diapositiva 50</vt:lpstr>
      <vt:lpstr>Diapositiva 51</vt:lpstr>
      <vt:lpstr>Diapositiva 52</vt:lpstr>
      <vt:lpstr>Diapositiva 53</vt:lpstr>
      <vt:lpstr>Diapositiva 54</vt:lpstr>
      <vt:lpstr>Diapositiva 55</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dc:title>
  <dc:creator>Toshiba</dc:creator>
  <cp:lastModifiedBy>Toshiba</cp:lastModifiedBy>
  <cp:revision>96</cp:revision>
  <dcterms:created xsi:type="dcterms:W3CDTF">2010-09-16T14:39:48Z</dcterms:created>
  <dcterms:modified xsi:type="dcterms:W3CDTF">2011-03-10T08:58:19Z</dcterms:modified>
</cp:coreProperties>
</file>